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9"/>
  </p:notesMasterIdLst>
  <p:sldIdLst>
    <p:sldId id="640" r:id="rId2"/>
    <p:sldId id="257" r:id="rId3"/>
    <p:sldId id="258" r:id="rId4"/>
    <p:sldId id="260" r:id="rId5"/>
    <p:sldId id="261" r:id="rId6"/>
    <p:sldId id="262" r:id="rId7"/>
    <p:sldId id="263" r:id="rId8"/>
    <p:sldId id="646" r:id="rId9"/>
    <p:sldId id="265" r:id="rId10"/>
    <p:sldId id="266" r:id="rId11"/>
    <p:sldId id="267" r:id="rId12"/>
    <p:sldId id="268" r:id="rId13"/>
    <p:sldId id="269" r:id="rId14"/>
    <p:sldId id="270" r:id="rId15"/>
    <p:sldId id="271" r:id="rId16"/>
    <p:sldId id="272" r:id="rId17"/>
    <p:sldId id="273" r:id="rId18"/>
    <p:sldId id="274" r:id="rId19"/>
    <p:sldId id="292" r:id="rId20"/>
    <p:sldId id="276" r:id="rId21"/>
    <p:sldId id="301" r:id="rId22"/>
    <p:sldId id="644" r:id="rId23"/>
    <p:sldId id="291" r:id="rId24"/>
    <p:sldId id="293" r:id="rId25"/>
    <p:sldId id="278" r:id="rId26"/>
    <p:sldId id="279" r:id="rId27"/>
    <p:sldId id="294" r:id="rId28"/>
    <p:sldId id="295" r:id="rId29"/>
    <p:sldId id="296" r:id="rId30"/>
    <p:sldId id="297" r:id="rId31"/>
    <p:sldId id="645" r:id="rId32"/>
    <p:sldId id="298" r:id="rId33"/>
    <p:sldId id="299" r:id="rId34"/>
    <p:sldId id="300" r:id="rId35"/>
    <p:sldId id="302" r:id="rId36"/>
    <p:sldId id="303" r:id="rId37"/>
    <p:sldId id="647"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51A5"/>
    <a:srgbClr val="46ABFF"/>
    <a:srgbClr val="EE1A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250"/>
    <p:restoredTop sz="89957"/>
  </p:normalViewPr>
  <p:slideViewPr>
    <p:cSldViewPr snapToGrid="0">
      <p:cViewPr>
        <p:scale>
          <a:sx n="160" d="100"/>
          <a:sy n="160" d="100"/>
        </p:scale>
        <p:origin x="-30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7.png>
</file>

<file path=ppt/media/image48.png>
</file>

<file path=ppt/media/image49.png>
</file>

<file path=ppt/media/image5.jpeg>
</file>

<file path=ppt/media/image51.pn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16a4cc4eed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16a4cc4eed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16bd4bebec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16bd4bebec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16bd4bebec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16bd4bebec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16bd4beb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16bd4beb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316bd4bebec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16bd4bebe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1831b2ac9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1831b2ac9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31831b2ac93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31831b2ac9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1831b2ac93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1831b2ac93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a:extLst>
            <a:ext uri="{FF2B5EF4-FFF2-40B4-BE49-F238E27FC236}">
              <a16:creationId xmlns:a16="http://schemas.microsoft.com/office/drawing/2014/main" id="{767C2655-A157-4AC4-4B8E-C9669341A22B}"/>
            </a:ext>
          </a:extLst>
        </p:cNvPr>
        <p:cNvGrpSpPr/>
        <p:nvPr/>
      </p:nvGrpSpPr>
      <p:grpSpPr>
        <a:xfrm>
          <a:off x="0" y="0"/>
          <a:ext cx="0" cy="0"/>
          <a:chOff x="0" y="0"/>
          <a:chExt cx="0" cy="0"/>
        </a:xfrm>
      </p:grpSpPr>
      <p:sp>
        <p:nvSpPr>
          <p:cNvPr id="257" name="Google Shape;257;g31831b2ac93_0_57:notes">
            <a:extLst>
              <a:ext uri="{FF2B5EF4-FFF2-40B4-BE49-F238E27FC236}">
                <a16:creationId xmlns:a16="http://schemas.microsoft.com/office/drawing/2014/main" id="{268AB7AB-FD73-1DB9-4D99-D06903A4DF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1831b2ac93_0_57:notes">
            <a:extLst>
              <a:ext uri="{FF2B5EF4-FFF2-40B4-BE49-F238E27FC236}">
                <a16:creationId xmlns:a16="http://schemas.microsoft.com/office/drawing/2014/main" id="{84923AF4-5ECB-BF72-B666-A25F8F4C48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5313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1831b2ac9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1831b2ac9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17d11c1d2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17d11c1d2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E481853E-1886-9F31-104D-F91BABC799D4}"/>
            </a:ext>
          </a:extLst>
        </p:cNvPr>
        <p:cNvGrpSpPr/>
        <p:nvPr/>
      </p:nvGrpSpPr>
      <p:grpSpPr>
        <a:xfrm>
          <a:off x="0" y="0"/>
          <a:ext cx="0" cy="0"/>
          <a:chOff x="0" y="0"/>
          <a:chExt cx="0" cy="0"/>
        </a:xfrm>
      </p:grpSpPr>
      <p:sp>
        <p:nvSpPr>
          <p:cNvPr id="272" name="Google Shape;272;g31831b2ac93_0_66:notes">
            <a:extLst>
              <a:ext uri="{FF2B5EF4-FFF2-40B4-BE49-F238E27FC236}">
                <a16:creationId xmlns:a16="http://schemas.microsoft.com/office/drawing/2014/main" id="{01234D74-58E8-5D68-1101-3303726199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1831b2ac93_0_66:notes">
            <a:extLst>
              <a:ext uri="{FF2B5EF4-FFF2-40B4-BE49-F238E27FC236}">
                <a16:creationId xmlns:a16="http://schemas.microsoft.com/office/drawing/2014/main" id="{5D919A60-5688-BF8E-006E-989C62E095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5574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12F86D2A-D478-62BB-A989-A2D5A59FFC27}"/>
            </a:ext>
          </a:extLst>
        </p:cNvPr>
        <p:cNvGrpSpPr/>
        <p:nvPr/>
      </p:nvGrpSpPr>
      <p:grpSpPr>
        <a:xfrm>
          <a:off x="0" y="0"/>
          <a:ext cx="0" cy="0"/>
          <a:chOff x="0" y="0"/>
          <a:chExt cx="0" cy="0"/>
        </a:xfrm>
      </p:grpSpPr>
      <p:sp>
        <p:nvSpPr>
          <p:cNvPr id="272" name="Google Shape;272;g31831b2ac93_0_66:notes">
            <a:extLst>
              <a:ext uri="{FF2B5EF4-FFF2-40B4-BE49-F238E27FC236}">
                <a16:creationId xmlns:a16="http://schemas.microsoft.com/office/drawing/2014/main" id="{C08CCCA9-AB79-3780-7762-EA49691055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1831b2ac93_0_66:notes">
            <a:extLst>
              <a:ext uri="{FF2B5EF4-FFF2-40B4-BE49-F238E27FC236}">
                <a16:creationId xmlns:a16="http://schemas.microsoft.com/office/drawing/2014/main" id="{D41AB331-B36B-29A8-BA83-21F6C211E5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589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17E7FB35-99FF-99B8-3BA1-C41F73069CE7}"/>
            </a:ext>
          </a:extLst>
        </p:cNvPr>
        <p:cNvGrpSpPr/>
        <p:nvPr/>
      </p:nvGrpSpPr>
      <p:grpSpPr>
        <a:xfrm>
          <a:off x="0" y="0"/>
          <a:ext cx="0" cy="0"/>
          <a:chOff x="0" y="0"/>
          <a:chExt cx="0" cy="0"/>
        </a:xfrm>
      </p:grpSpPr>
      <p:sp>
        <p:nvSpPr>
          <p:cNvPr id="272" name="Google Shape;272;g31831b2ac93_0_66:notes">
            <a:extLst>
              <a:ext uri="{FF2B5EF4-FFF2-40B4-BE49-F238E27FC236}">
                <a16:creationId xmlns:a16="http://schemas.microsoft.com/office/drawing/2014/main" id="{06642B22-7268-CE38-54FC-DB51F5F7B4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1831b2ac93_0_66:notes">
            <a:extLst>
              <a:ext uri="{FF2B5EF4-FFF2-40B4-BE49-F238E27FC236}">
                <a16:creationId xmlns:a16="http://schemas.microsoft.com/office/drawing/2014/main" id="{E9DF4F33-F9E1-4F0D-8AEF-578377AE9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34149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AF5783BA-6C07-CB1C-FA5E-D1BCCA87C5CE}"/>
            </a:ext>
          </a:extLst>
        </p:cNvPr>
        <p:cNvGrpSpPr/>
        <p:nvPr/>
      </p:nvGrpSpPr>
      <p:grpSpPr>
        <a:xfrm>
          <a:off x="0" y="0"/>
          <a:ext cx="0" cy="0"/>
          <a:chOff x="0" y="0"/>
          <a:chExt cx="0" cy="0"/>
        </a:xfrm>
      </p:grpSpPr>
      <p:sp>
        <p:nvSpPr>
          <p:cNvPr id="272" name="Google Shape;272;g31831b2ac93_0_66:notes">
            <a:extLst>
              <a:ext uri="{FF2B5EF4-FFF2-40B4-BE49-F238E27FC236}">
                <a16:creationId xmlns:a16="http://schemas.microsoft.com/office/drawing/2014/main" id="{6D6903E6-FBB7-D044-7C3E-5650E4E524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1831b2ac93_0_66:notes">
            <a:extLst>
              <a:ext uri="{FF2B5EF4-FFF2-40B4-BE49-F238E27FC236}">
                <a16:creationId xmlns:a16="http://schemas.microsoft.com/office/drawing/2014/main" id="{23712904-5725-4C90-8FA9-49F49722FA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8525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831b2ac9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831b2ac9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Les cellules qui s'activent ensemble, se connectent ensemble. Celles qui s'activent en décalage, perdent leur lien."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1831b2ac93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31831b2ac93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A7F22E09-05BD-FD4B-9CD6-B248A6AD3074}"/>
            </a:ext>
          </a:extLst>
        </p:cNvPr>
        <p:cNvGrpSpPr/>
        <p:nvPr/>
      </p:nvGrpSpPr>
      <p:grpSpPr>
        <a:xfrm>
          <a:off x="0" y="0"/>
          <a:ext cx="0" cy="0"/>
          <a:chOff x="0" y="0"/>
          <a:chExt cx="0" cy="0"/>
        </a:xfrm>
      </p:grpSpPr>
      <p:sp>
        <p:nvSpPr>
          <p:cNvPr id="339" name="Google Shape;339;g31674794f07_0_0:notes">
            <a:extLst>
              <a:ext uri="{FF2B5EF4-FFF2-40B4-BE49-F238E27FC236}">
                <a16:creationId xmlns:a16="http://schemas.microsoft.com/office/drawing/2014/main" id="{5FEDD023-E28C-04EC-2543-E6ACAE86A1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1674794f07_0_0:notes">
            <a:extLst>
              <a:ext uri="{FF2B5EF4-FFF2-40B4-BE49-F238E27FC236}">
                <a16:creationId xmlns:a16="http://schemas.microsoft.com/office/drawing/2014/main" id="{F4AE9A45-8C86-4ECE-7F3D-3FF3D9773C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fr-CA" sz="1300" b="1">
                <a:solidFill>
                  <a:schemeClr val="dk1"/>
                </a:solidFill>
              </a:rPr>
              <a:t>Dense Associative Memory (DAM)</a:t>
            </a:r>
            <a:endParaRPr sz="13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fr-CA">
                <a:solidFill>
                  <a:schemeClr val="dk1"/>
                </a:solidFill>
              </a:rPr>
              <a:t>Les DAM sont une extension moderne des réseaux de Hopfield traditionnels, introduisant des fonctions d'activation rapidement croissantes.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fr-CA">
                <a:solidFill>
                  <a:schemeClr val="dk1"/>
                </a:solidFill>
              </a:rPr>
              <a:t>Ces fonctions permettent une </a:t>
            </a:r>
            <a:r>
              <a:rPr lang="fr-CA" b="1">
                <a:solidFill>
                  <a:schemeClr val="dk1"/>
                </a:solidFill>
              </a:rPr>
              <a:t>capacité de mémoire super-linéaire</a:t>
            </a:r>
            <a:r>
              <a:rPr lang="fr-CA">
                <a:solidFill>
                  <a:schemeClr val="dk1"/>
                </a:solidFill>
              </a:rPr>
              <a:t> (voire exponentielle), dépassant la limite linéaire des réseaux traditionnels.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fr-CA">
                <a:solidFill>
                  <a:schemeClr val="dk1"/>
                </a:solidFill>
              </a:rPr>
              <a:t>Contrairement aux Hopfield classiques, les DAM peuvent gérer un nombre de souvenirs bien supérieur au nombre de neurones tout en maintenant de larges bassins d'attraction autour des souvenirs stockés.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fr-CA">
                <a:solidFill>
                  <a:schemeClr val="dk1"/>
                </a:solidFill>
              </a:rPr>
              <a:t>Les DAM fonctionnent aussi bien avec des variables continues que binaires, et leur intégration dans des architectures de deep learning est facilitée grâce à la rétropropagation.</a:t>
            </a:r>
            <a:endParaRPr>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fr-CA" sz="1300" b="1">
                <a:solidFill>
                  <a:schemeClr val="dk1"/>
                </a:solidFill>
              </a:rPr>
              <a:t>Lien avec les Transformers</a:t>
            </a:r>
            <a:endParaRPr sz="13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fr-CA">
                <a:solidFill>
                  <a:schemeClr val="dk1"/>
                </a:solidFill>
              </a:rPr>
              <a:t>En 2020, une correspondance a été établie entre les DAM et le </a:t>
            </a:r>
            <a:r>
              <a:rPr lang="fr-CA" b="1">
                <a:solidFill>
                  <a:schemeClr val="dk1"/>
                </a:solidFill>
              </a:rPr>
              <a:t>mécanisme d'attention</a:t>
            </a:r>
            <a:r>
              <a:rPr lang="fr-CA">
                <a:solidFill>
                  <a:schemeClr val="dk1"/>
                </a:solidFill>
              </a:rPr>
              <a:t> des transformers, largement utilisés dans les modèles de traitement du langage et des images.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fr-CA">
                <a:solidFill>
                  <a:schemeClr val="dk1"/>
                </a:solidFill>
              </a:rPr>
              <a:t>En utilisant une fonction d'activation dont la dérivée est la softmax (distribution de Boltzmann en physique), les DAM reproduisent les règles de mise à jour des mécanismes d'attention.</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fr-CA">
                <a:solidFill>
                  <a:schemeClr val="dk1"/>
                </a:solidFill>
              </a:rPr>
              <a:t>Ce lien permet :</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fr-CA">
                <a:solidFill>
                  <a:schemeClr val="dk1"/>
                </a:solidFill>
              </a:rPr>
              <a:t>D'analyser les transformers avec des concepts théoriques issus de la physique statistique, comme les paysages énergétiques et les bassins d'attraction.</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fr-CA">
                <a:solidFill>
                  <a:schemeClr val="dk1"/>
                </a:solidFill>
              </a:rPr>
              <a:t>D'explorer de nouvelles architectures transformer-like basées sur les idées de mémoire associative.</a:t>
            </a:r>
            <a:endParaRPr>
              <a:solidFill>
                <a:schemeClr val="dk1"/>
              </a:solidFill>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1824131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a:extLst>
            <a:ext uri="{FF2B5EF4-FFF2-40B4-BE49-F238E27FC236}">
              <a16:creationId xmlns:a16="http://schemas.microsoft.com/office/drawing/2014/main" id="{D33F2B94-4702-D231-552B-DFF83E81182F}"/>
            </a:ext>
          </a:extLst>
        </p:cNvPr>
        <p:cNvGrpSpPr/>
        <p:nvPr/>
      </p:nvGrpSpPr>
      <p:grpSpPr>
        <a:xfrm>
          <a:off x="0" y="0"/>
          <a:ext cx="0" cy="0"/>
          <a:chOff x="0" y="0"/>
          <a:chExt cx="0" cy="0"/>
        </a:xfrm>
      </p:grpSpPr>
      <p:sp>
        <p:nvSpPr>
          <p:cNvPr id="247" name="Google Shape;247;g31831b2ac93_0_3:notes">
            <a:extLst>
              <a:ext uri="{FF2B5EF4-FFF2-40B4-BE49-F238E27FC236}">
                <a16:creationId xmlns:a16="http://schemas.microsoft.com/office/drawing/2014/main" id="{409E4B28-1E15-7CB4-8EBB-4AC72D9346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1831b2ac93_0_3:notes">
            <a:extLst>
              <a:ext uri="{FF2B5EF4-FFF2-40B4-BE49-F238E27FC236}">
                <a16:creationId xmlns:a16="http://schemas.microsoft.com/office/drawing/2014/main" id="{9430B821-787C-5BB4-D4BA-90C427A3E8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14106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a:extLst>
            <a:ext uri="{FF2B5EF4-FFF2-40B4-BE49-F238E27FC236}">
              <a16:creationId xmlns:a16="http://schemas.microsoft.com/office/drawing/2014/main" id="{039A16F9-D6DD-B76A-6167-21C8B771A457}"/>
            </a:ext>
          </a:extLst>
        </p:cNvPr>
        <p:cNvGrpSpPr/>
        <p:nvPr/>
      </p:nvGrpSpPr>
      <p:grpSpPr>
        <a:xfrm>
          <a:off x="0" y="0"/>
          <a:ext cx="0" cy="0"/>
          <a:chOff x="0" y="0"/>
          <a:chExt cx="0" cy="0"/>
        </a:xfrm>
      </p:grpSpPr>
      <p:sp>
        <p:nvSpPr>
          <p:cNvPr id="247" name="Google Shape;247;g31831b2ac93_0_3:notes">
            <a:extLst>
              <a:ext uri="{FF2B5EF4-FFF2-40B4-BE49-F238E27FC236}">
                <a16:creationId xmlns:a16="http://schemas.microsoft.com/office/drawing/2014/main" id="{6027D654-3CD0-A0D0-AD61-64AA4194BF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1831b2ac93_0_3:notes">
            <a:extLst>
              <a:ext uri="{FF2B5EF4-FFF2-40B4-BE49-F238E27FC236}">
                <a16:creationId xmlns:a16="http://schemas.microsoft.com/office/drawing/2014/main" id="{5542EA4D-FD14-5C0E-84B4-7ED2D42C7E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90749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a:extLst>
            <a:ext uri="{FF2B5EF4-FFF2-40B4-BE49-F238E27FC236}">
              <a16:creationId xmlns:a16="http://schemas.microsoft.com/office/drawing/2014/main" id="{DF0F7EDD-3475-8B71-094E-9FAAC15E59C1}"/>
            </a:ext>
          </a:extLst>
        </p:cNvPr>
        <p:cNvGrpSpPr/>
        <p:nvPr/>
      </p:nvGrpSpPr>
      <p:grpSpPr>
        <a:xfrm>
          <a:off x="0" y="0"/>
          <a:ext cx="0" cy="0"/>
          <a:chOff x="0" y="0"/>
          <a:chExt cx="0" cy="0"/>
        </a:xfrm>
      </p:grpSpPr>
      <p:sp>
        <p:nvSpPr>
          <p:cNvPr id="247" name="Google Shape;247;g31831b2ac93_0_3:notes">
            <a:extLst>
              <a:ext uri="{FF2B5EF4-FFF2-40B4-BE49-F238E27FC236}">
                <a16:creationId xmlns:a16="http://schemas.microsoft.com/office/drawing/2014/main" id="{0066811A-028C-EE03-BCF1-F4825DB095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1831b2ac93_0_3:notes">
            <a:extLst>
              <a:ext uri="{FF2B5EF4-FFF2-40B4-BE49-F238E27FC236}">
                <a16:creationId xmlns:a16="http://schemas.microsoft.com/office/drawing/2014/main" id="{7A374932-2695-6D33-A1C4-DB94917490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0635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17d11c1d2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17d11c1d2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a:extLst>
            <a:ext uri="{FF2B5EF4-FFF2-40B4-BE49-F238E27FC236}">
              <a16:creationId xmlns:a16="http://schemas.microsoft.com/office/drawing/2014/main" id="{BC45AFD9-D7A4-D6D4-52A3-85BA6F9E9553}"/>
            </a:ext>
          </a:extLst>
        </p:cNvPr>
        <p:cNvGrpSpPr/>
        <p:nvPr/>
      </p:nvGrpSpPr>
      <p:grpSpPr>
        <a:xfrm>
          <a:off x="0" y="0"/>
          <a:ext cx="0" cy="0"/>
          <a:chOff x="0" y="0"/>
          <a:chExt cx="0" cy="0"/>
        </a:xfrm>
      </p:grpSpPr>
      <p:sp>
        <p:nvSpPr>
          <p:cNvPr id="247" name="Google Shape;247;g31831b2ac93_0_3:notes">
            <a:extLst>
              <a:ext uri="{FF2B5EF4-FFF2-40B4-BE49-F238E27FC236}">
                <a16:creationId xmlns:a16="http://schemas.microsoft.com/office/drawing/2014/main" id="{DDFBBC1F-56D2-01DD-E669-F1028BC167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1831b2ac93_0_3:notes">
            <a:extLst>
              <a:ext uri="{FF2B5EF4-FFF2-40B4-BE49-F238E27FC236}">
                <a16:creationId xmlns:a16="http://schemas.microsoft.com/office/drawing/2014/main" id="{B7E389BF-ED9D-E264-B8BC-9E1E51AD13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CA" b="1" dirty="0"/>
              <a:t>Échantillonnage de Gibbs</a:t>
            </a:r>
            <a:r>
              <a:rPr lang="fr-CA" dirty="0"/>
              <a:t> :</a:t>
            </a:r>
          </a:p>
          <a:p>
            <a:pPr>
              <a:buFont typeface="Arial" panose="020B0604020202020204" pitchFamily="34" charset="0"/>
              <a:buChar char="•"/>
            </a:pPr>
            <a:r>
              <a:rPr lang="fr-CA" dirty="0"/>
              <a:t>Les variables du modèle sont mises à jour séquentiellement en fonction de leur distribution conditionnelle donnée l'état des autres variables.</a:t>
            </a:r>
          </a:p>
          <a:p>
            <a:pPr>
              <a:buFont typeface="Arial" panose="020B0604020202020204" pitchFamily="34" charset="0"/>
              <a:buChar char="•"/>
            </a:pPr>
            <a:r>
              <a:rPr lang="fr-CA" dirty="0"/>
              <a:t>Ce processus converge (théoriquement) vers une distribution stationnaire correspondant à la distribution de Boltzmann du modèle.</a:t>
            </a:r>
          </a:p>
          <a:p>
            <a:r>
              <a:rPr lang="fr-CA" b="1" dirty="0"/>
              <a:t>Contrastive Divergence (CD)</a:t>
            </a:r>
            <a:r>
              <a:rPr lang="fr-CA" dirty="0"/>
              <a:t> :</a:t>
            </a:r>
          </a:p>
          <a:p>
            <a:pPr>
              <a:buFont typeface="Arial" panose="020B0604020202020204" pitchFamily="34" charset="0"/>
              <a:buChar char="•"/>
            </a:pPr>
            <a:r>
              <a:rPr lang="fr-CA" dirty="0"/>
              <a:t>En pratique, une variante simplifiée appelée </a:t>
            </a:r>
            <a:r>
              <a:rPr lang="fr-CA" i="1" dirty="0"/>
              <a:t>Contrastive Divergence</a:t>
            </a:r>
            <a:r>
              <a:rPr lang="fr-CA" dirty="0"/>
              <a:t> est fréquemment utilisée pour accélérer l'entraînement.</a:t>
            </a:r>
          </a:p>
          <a:p>
            <a:pPr>
              <a:buFont typeface="Arial" panose="020B0604020202020204" pitchFamily="34" charset="0"/>
              <a:buChar char="•"/>
            </a:pPr>
            <a:r>
              <a:rPr lang="fr-CA" dirty="0"/>
              <a:t>CD initialise les chaînes MCMC avec les données d'entraînement, exécute un petit nombre de pas de Gibbs (souvent 1 ou 2), et utilise ces échantillons pour estimer les gradients nécessaires à la mise à jour des poids.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584976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5E3A6EF3-B1C4-704E-772C-416179964117}"/>
            </a:ext>
          </a:extLst>
        </p:cNvPr>
        <p:cNvGrpSpPr/>
        <p:nvPr/>
      </p:nvGrpSpPr>
      <p:grpSpPr>
        <a:xfrm>
          <a:off x="0" y="0"/>
          <a:ext cx="0" cy="0"/>
          <a:chOff x="0" y="0"/>
          <a:chExt cx="0" cy="0"/>
        </a:xfrm>
      </p:grpSpPr>
      <p:sp>
        <p:nvSpPr>
          <p:cNvPr id="305" name="Google Shape;305;g315fc644d54_0_26:notes">
            <a:extLst>
              <a:ext uri="{FF2B5EF4-FFF2-40B4-BE49-F238E27FC236}">
                <a16:creationId xmlns:a16="http://schemas.microsoft.com/office/drawing/2014/main" id="{21416CFE-827E-C27C-590D-ED0A3E0A46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15fc644d54_0_26:notes">
            <a:extLst>
              <a:ext uri="{FF2B5EF4-FFF2-40B4-BE49-F238E27FC236}">
                <a16:creationId xmlns:a16="http://schemas.microsoft.com/office/drawing/2014/main" id="{8BB9889B-5B5A-A2B8-715C-13A78A7CC8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a:t>100 </a:t>
            </a:r>
            <a:r>
              <a:rPr lang="fr-CA" dirty="0" err="1"/>
              <a:t>hidden</a:t>
            </a:r>
            <a:r>
              <a:rPr lang="fr-CA" dirty="0"/>
              <a:t> </a:t>
            </a:r>
            <a:r>
              <a:rPr lang="fr-CA" dirty="0" err="1"/>
              <a:t>units</a:t>
            </a:r>
            <a:endParaRPr dirty="0"/>
          </a:p>
        </p:txBody>
      </p:sp>
    </p:spTree>
    <p:extLst>
      <p:ext uri="{BB962C8B-B14F-4D97-AF65-F5344CB8AC3E}">
        <p14:creationId xmlns:p14="http://schemas.microsoft.com/office/powerpoint/2010/main" val="21344254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a:extLst>
            <a:ext uri="{FF2B5EF4-FFF2-40B4-BE49-F238E27FC236}">
              <a16:creationId xmlns:a16="http://schemas.microsoft.com/office/drawing/2014/main" id="{136F54DC-8B17-D8EE-9806-70D44FE17325}"/>
            </a:ext>
          </a:extLst>
        </p:cNvPr>
        <p:cNvGrpSpPr/>
        <p:nvPr/>
      </p:nvGrpSpPr>
      <p:grpSpPr>
        <a:xfrm>
          <a:off x="0" y="0"/>
          <a:ext cx="0" cy="0"/>
          <a:chOff x="0" y="0"/>
          <a:chExt cx="0" cy="0"/>
        </a:xfrm>
      </p:grpSpPr>
      <p:sp>
        <p:nvSpPr>
          <p:cNvPr id="99" name="Google Shape;99;g315fc644d54_0_11:notes">
            <a:extLst>
              <a:ext uri="{FF2B5EF4-FFF2-40B4-BE49-F238E27FC236}">
                <a16:creationId xmlns:a16="http://schemas.microsoft.com/office/drawing/2014/main" id="{DC126193-FE9D-870D-0913-401B6CE177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5fc644d54_0_11:notes">
            <a:extLst>
              <a:ext uri="{FF2B5EF4-FFF2-40B4-BE49-F238E27FC236}">
                <a16:creationId xmlns:a16="http://schemas.microsoft.com/office/drawing/2014/main" id="{B7B4095B-0370-3976-8BC3-A9EB3052CF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1. Cet article explore l'effet de la dispersion spatiale de la constante diélectrique sur les propriétés optiques des cristaux, en montrant comment cette théorie non locale explique les anomalies de réflectivité observées expérimentalement près des résonances </a:t>
            </a:r>
            <a:r>
              <a:rPr lang="fr-CA" dirty="0" err="1"/>
              <a:t>excitoniques</a:t>
            </a:r>
            <a:r>
              <a:rPr lang="fr-CA"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2. Ce papier introduit le concept de "vérification cinétique," un mécanisme qui réduit les erreurs dans les processus biosynthétiques tels que la synthèse des protéines, la reconnaissance des acides aminés et la réplication de l'ADN. En intégrant des étapes énergétiquement coûteuses mais spécifiques, ce modèle permet d'atteindre des taux d'erreur beaucoup plus faibles que ceux prédits par des mécanismes classiques basés uniquement sur les énergies libres de discrimination.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CA" dirty="0"/>
          </a:p>
          <a:p>
            <a:pPr marL="0" lvl="0" indent="0" algn="l" rtl="0">
              <a:spcBef>
                <a:spcPts val="0"/>
              </a:spcBef>
              <a:spcAft>
                <a:spcPts val="0"/>
              </a:spcAft>
              <a:buNone/>
            </a:pPr>
            <a:endParaRPr lang="fr-CA"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856654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5fc644d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5fc644d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1. Cet article explore l'effet de la dispersion spatiale de la constante diélectrique sur les propriétés optiques des cristaux, en montrant comment cette théorie non locale explique les anomalies de réflectivité observées expérimentalement près des résonances </a:t>
            </a:r>
            <a:r>
              <a:rPr lang="fr-CA" dirty="0" err="1"/>
              <a:t>excitoniques</a:t>
            </a:r>
            <a:r>
              <a:rPr lang="fr-CA"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2. Ce papier introduit le concept de "vérification cinétique," un mécanisme qui réduit les erreurs dans les processus biosynthétiques tels que la synthèse des protéines, la reconnaissance des acides aminés et la réplication de l'ADN. En intégrant des étapes énergétiquement coûteuses mais spécifiques, ce modèle permet d'atteindre des taux d'erreur beaucoup plus faibles que ceux prédits par des mécanismes classiques basés uniquement sur les énergies libres de discrimination.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CA" dirty="0"/>
          </a:p>
          <a:p>
            <a:pPr marL="0" lvl="0" indent="0" algn="l" rtl="0">
              <a:spcBef>
                <a:spcPts val="0"/>
              </a:spcBef>
              <a:spcAft>
                <a:spcPts val="0"/>
              </a:spcAft>
              <a:buNone/>
            </a:pPr>
            <a:endParaRPr lang="fr-CA" dirty="0"/>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15e9e689b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15e9e689b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CA" b="1" dirty="0" err="1"/>
              <a:t>LeCun</a:t>
            </a:r>
            <a:r>
              <a:rPr lang="fr-CA" b="1" dirty="0"/>
              <a:t>: Pionnier des réseaux de neurones convolutifs (CNN). Il</a:t>
            </a:r>
            <a:r>
              <a:rPr lang="fr-CA" dirty="0"/>
              <a:t> a développé les CNN, une architecture clé pour la vision par ordinateur, inspirée par l'organisation du cortex visuel humain.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CA" dirty="0"/>
              <a:t>Bengio: célèbre pour ses contributions fondamentales à l'apprentissage profond, notamment le développement de </a:t>
            </a:r>
            <a:r>
              <a:rPr lang="fr-CA" i="1" dirty="0"/>
              <a:t>neural </a:t>
            </a:r>
            <a:r>
              <a:rPr lang="fr-CA" i="1" dirty="0" err="1"/>
              <a:t>language</a:t>
            </a:r>
            <a:r>
              <a:rPr lang="fr-CA" i="1" dirty="0"/>
              <a:t> </a:t>
            </a:r>
            <a:r>
              <a:rPr lang="fr-CA" i="1" dirty="0" err="1"/>
              <a:t>models</a:t>
            </a:r>
            <a:r>
              <a:rPr lang="fr-CA" dirty="0"/>
              <a:t> avec l'initialisation couche par couche non supervisée, ses travaux sur les réseaux antagonistes génératifs (</a:t>
            </a:r>
            <a:r>
              <a:rPr lang="fr-CA" dirty="0" err="1"/>
              <a:t>GANs</a:t>
            </a:r>
            <a:r>
              <a:rPr lang="fr-CA" dirty="0"/>
              <a:t>) avec des améliorations comme les </a:t>
            </a:r>
            <a:r>
              <a:rPr lang="fr-CA" dirty="0" err="1"/>
              <a:t>GANs</a:t>
            </a:r>
            <a:r>
              <a:rPr lang="fr-CA" dirty="0"/>
              <a:t> conditionnels, et son rôle pionnier dans les </a:t>
            </a:r>
            <a:r>
              <a:rPr lang="fr-CA" i="1" dirty="0"/>
              <a:t>Graph Neural Networks</a:t>
            </a:r>
            <a:r>
              <a:rPr lang="fr-CA" dirty="0"/>
              <a:t> (</a:t>
            </a:r>
            <a:r>
              <a:rPr lang="fr-CA" dirty="0" err="1"/>
              <a:t>GNNs</a:t>
            </a:r>
            <a:r>
              <a:rPr lang="fr-CA" dirty="0"/>
              <a:t>) pour l'apprentissage sur des données structurées.</a:t>
            </a:r>
          </a:p>
          <a:p>
            <a:endParaRPr lang="fr-CA"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315fc644d54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15fc644d5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3. La </a:t>
            </a:r>
            <a:r>
              <a:rPr lang="fr-CA" dirty="0" err="1"/>
              <a:t>backpropagation</a:t>
            </a:r>
            <a:r>
              <a:rPr lang="fr-CA" dirty="0"/>
              <a:t> est un algorithme d'optimisation utilisé dans les réseaux de neurones artificiels, qui ajuste les poids des connexions en propageant les erreurs entre la sortie calculée et la sortie attendue en sens inverse à travers le réseau. Elle repose sur l'application de la règle de la chaîne pour calculer efficacement les gradients nécessaires à l'entraînement via des techniques de descente de gradient.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4. </a:t>
            </a:r>
            <a:r>
              <a:rPr lang="fr-CA" dirty="0" err="1"/>
              <a:t>AlexNet</a:t>
            </a:r>
            <a:r>
              <a:rPr lang="fr-CA" dirty="0"/>
              <a:t> est un modèle de réseau de neurones convolutifs (CNN) conçu pour analyser des images et en extraire des caractéristiques complexes, similaire à la manière dont un système visuel humain perçoit les motifs. </a:t>
            </a:r>
          </a:p>
          <a:p>
            <a:pPr marL="0" lvl="0" indent="0" algn="l" rtl="0">
              <a:spcBef>
                <a:spcPts val="0"/>
              </a:spcBef>
              <a:spcAft>
                <a:spcPts val="0"/>
              </a:spcAft>
              <a:buNone/>
            </a:pPr>
            <a:r>
              <a:rPr lang="fr-CA" dirty="0" err="1"/>
              <a:t>AlexNet</a:t>
            </a:r>
            <a:r>
              <a:rPr lang="fr-CA" dirty="0"/>
              <a:t> peut attribuer une catégorie (par exemple, "chat," "chien," ou "voiture") à une image donnée.</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a:extLst>
            <a:ext uri="{FF2B5EF4-FFF2-40B4-BE49-F238E27FC236}">
              <a16:creationId xmlns:a16="http://schemas.microsoft.com/office/drawing/2014/main" id="{89426CEE-FDB0-CAA8-36B9-EE6210651965}"/>
            </a:ext>
          </a:extLst>
        </p:cNvPr>
        <p:cNvGrpSpPr/>
        <p:nvPr/>
      </p:nvGrpSpPr>
      <p:grpSpPr>
        <a:xfrm>
          <a:off x="0" y="0"/>
          <a:ext cx="0" cy="0"/>
          <a:chOff x="0" y="0"/>
          <a:chExt cx="0" cy="0"/>
        </a:xfrm>
      </p:grpSpPr>
      <p:sp>
        <p:nvSpPr>
          <p:cNvPr id="99" name="Google Shape;99;g315fc644d54_0_11:notes">
            <a:extLst>
              <a:ext uri="{FF2B5EF4-FFF2-40B4-BE49-F238E27FC236}">
                <a16:creationId xmlns:a16="http://schemas.microsoft.com/office/drawing/2014/main" id="{8D441BCC-A6AA-7F0C-BF71-AE9FF7CBAA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5fc644d54_0_11:notes">
            <a:extLst>
              <a:ext uri="{FF2B5EF4-FFF2-40B4-BE49-F238E27FC236}">
                <a16:creationId xmlns:a16="http://schemas.microsoft.com/office/drawing/2014/main" id="{4C53F3D0-EF09-656B-9504-1D831AC8A2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1. Cet article explore l'effet de la dispersion spatiale de la constante diélectrique sur les propriétés optiques des cristaux, en montrant comment cette théorie non locale explique les anomalies de réflectivité observées expérimentalement près des résonances </a:t>
            </a:r>
            <a:r>
              <a:rPr lang="fr-CA" dirty="0" err="1"/>
              <a:t>excitoniques</a:t>
            </a:r>
            <a:r>
              <a:rPr lang="fr-CA"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2. Ce papier introduit le concept de "vérification cinétique," un mécanisme qui réduit les erreurs dans les processus biosynthétiques tels que la synthèse des protéines, la reconnaissance des acides aminés et la réplication de l'ADN. En intégrant des étapes énergétiquement coûteuses mais spécifiques, ce modèle permet d'atteindre des taux d'erreur beaucoup plus faibles que ceux prédits par des mécanismes classiques basés uniquement sur les énergies libres de discrimination.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CA" dirty="0"/>
          </a:p>
          <a:p>
            <a:pPr marL="0" lvl="0" indent="0" algn="l" rtl="0">
              <a:spcBef>
                <a:spcPts val="0"/>
              </a:spcBef>
              <a:spcAft>
                <a:spcPts val="0"/>
              </a:spcAft>
              <a:buNone/>
            </a:pPr>
            <a:endParaRPr lang="fr-CA"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29067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15fc644d54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15fc644d54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831b2ac9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831b2ac9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CA"/>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CA"/>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48.png"/><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50.emf"/></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55.png"/></Relationships>
</file>

<file path=ppt/slides/_rels/slide2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56.png"/></Relationships>
</file>

<file path=ppt/slides/_rels/slide2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59.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53.emf"/><Relationship Id="rId1" Type="http://schemas.openxmlformats.org/officeDocument/2006/relationships/slideLayout" Target="../slideLayouts/slideLayout11.xml"/><Relationship Id="rId4" Type="http://schemas.openxmlformats.org/officeDocument/2006/relationships/image" Target="../media/image50.emf"/></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30.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12" Type="http://schemas.openxmlformats.org/officeDocument/2006/relationships/image" Target="../media/image70.png"/><Relationship Id="rId2" Type="http://schemas.openxmlformats.org/officeDocument/2006/relationships/image" Target="../media/image60.png"/><Relationship Id="rId1" Type="http://schemas.openxmlformats.org/officeDocument/2006/relationships/slideLayout" Target="../slideLayouts/slideLayout11.xml"/><Relationship Id="rId6" Type="http://schemas.openxmlformats.org/officeDocument/2006/relationships/image" Target="../media/image64.png"/><Relationship Id="rId11" Type="http://schemas.openxmlformats.org/officeDocument/2006/relationships/image" Target="../media/image69.png"/><Relationship Id="rId5" Type="http://schemas.openxmlformats.org/officeDocument/2006/relationships/image" Target="../media/image63.png"/><Relationship Id="rId10" Type="http://schemas.openxmlformats.org/officeDocument/2006/relationships/image" Target="../media/image68.png"/><Relationship Id="rId4" Type="http://schemas.openxmlformats.org/officeDocument/2006/relationships/image" Target="../media/image62.png"/><Relationship Id="rId9" Type="http://schemas.openxmlformats.org/officeDocument/2006/relationships/image" Target="../media/image67.png"/></Relationships>
</file>

<file path=ppt/slides/_rels/slide31.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71.png"/><Relationship Id="rId7" Type="http://schemas.openxmlformats.org/officeDocument/2006/relationships/image" Target="../media/image69.pn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74.png"/><Relationship Id="rId5" Type="http://schemas.openxmlformats.org/officeDocument/2006/relationships/image" Target="../media/image73.png"/><Relationship Id="rId10" Type="http://schemas.openxmlformats.org/officeDocument/2006/relationships/image" Target="../media/image68.png"/><Relationship Id="rId4" Type="http://schemas.openxmlformats.org/officeDocument/2006/relationships/image" Target="../media/image72.png"/><Relationship Id="rId9"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77.png"/><Relationship Id="rId4" Type="http://schemas.openxmlformats.org/officeDocument/2006/relationships/image" Target="../media/image76.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79.emf"/><Relationship Id="rId4" Type="http://schemas.openxmlformats.org/officeDocument/2006/relationships/image" Target="../media/image78.emf"/></Relationships>
</file>

<file path=ppt/slides/_rels/slide34.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36.png"/><Relationship Id="rId7" Type="http://schemas.openxmlformats.org/officeDocument/2006/relationships/image" Target="../media/image83.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82.png"/><Relationship Id="rId5" Type="http://schemas.openxmlformats.org/officeDocument/2006/relationships/image" Target="../media/image81.png"/><Relationship Id="rId4" Type="http://schemas.openxmlformats.org/officeDocument/2006/relationships/image" Target="../media/image80.emf"/></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6.png"/></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5.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9.png"/><Relationship Id="rId7"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3.png"/><Relationship Id="rId11" Type="http://schemas.openxmlformats.org/officeDocument/2006/relationships/image" Target="../media/image27.png"/><Relationship Id="rId5" Type="http://schemas.openxmlformats.org/officeDocument/2006/relationships/image" Target="../media/image22.png"/><Relationship Id="rId10" Type="http://schemas.openxmlformats.org/officeDocument/2006/relationships/image" Target="../media/image26.png"/><Relationship Id="rId4" Type="http://schemas.openxmlformats.org/officeDocument/2006/relationships/image" Target="../media/image21.png"/><Relationship Id="rId9"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0.png"/><Relationship Id="rId10" Type="http://schemas.openxmlformats.org/officeDocument/2006/relationships/image" Target="../media/image34.png"/><Relationship Id="rId4" Type="http://schemas.openxmlformats.org/officeDocument/2006/relationships/image" Target="../media/image29.png"/><Relationship Id="rId9"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5.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E7A650B-4EEF-0D2E-AE07-B32BF8972203}"/>
              </a:ext>
            </a:extLst>
          </p:cNvPr>
          <p:cNvPicPr>
            <a:picLocks noChangeAspect="1"/>
          </p:cNvPicPr>
          <p:nvPr/>
        </p:nvPicPr>
        <p:blipFill rotWithShape="1">
          <a:blip r:embed="rId2"/>
          <a:srcRect t="7408" r="3466" b="6871"/>
          <a:stretch/>
        </p:blipFill>
        <p:spPr>
          <a:xfrm>
            <a:off x="4572000" y="934675"/>
            <a:ext cx="4499150" cy="3253739"/>
          </a:xfrm>
          <a:prstGeom prst="rect">
            <a:avLst/>
          </a:prstGeom>
        </p:spPr>
      </p:pic>
      <p:sp>
        <p:nvSpPr>
          <p:cNvPr id="2" name="Titre 1">
            <a:extLst>
              <a:ext uri="{FF2B5EF4-FFF2-40B4-BE49-F238E27FC236}">
                <a16:creationId xmlns:a16="http://schemas.microsoft.com/office/drawing/2014/main" id="{59B67970-E2BD-6942-09A7-9C558E1BD23B}"/>
              </a:ext>
            </a:extLst>
          </p:cNvPr>
          <p:cNvSpPr>
            <a:spLocks noGrp="1"/>
          </p:cNvSpPr>
          <p:nvPr>
            <p:ph type="ctrTitle"/>
          </p:nvPr>
        </p:nvSpPr>
        <p:spPr>
          <a:xfrm>
            <a:off x="267787" y="173815"/>
            <a:ext cx="8803363" cy="781272"/>
          </a:xfrm>
        </p:spPr>
        <p:txBody>
          <a:bodyPr>
            <a:noAutofit/>
          </a:bodyPr>
          <a:lstStyle/>
          <a:p>
            <a:pPr algn="l"/>
            <a:r>
              <a:rPr lang="en-CA" sz="3400" b="1" noProof="0">
                <a:solidFill>
                  <a:srgbClr val="2151A5"/>
                </a:solidFill>
                <a:latin typeface="Raleway" pitchFamily="2" charset="77"/>
              </a:rPr>
              <a:t>Concepts from Physics in Neuroscience</a:t>
            </a:r>
          </a:p>
        </p:txBody>
      </p:sp>
      <p:sp>
        <p:nvSpPr>
          <p:cNvPr id="3" name="Sous-titre 2">
            <a:extLst>
              <a:ext uri="{FF2B5EF4-FFF2-40B4-BE49-F238E27FC236}">
                <a16:creationId xmlns:a16="http://schemas.microsoft.com/office/drawing/2014/main" id="{F6400027-2D6C-D1F8-BBAB-BDABB753F458}"/>
              </a:ext>
            </a:extLst>
          </p:cNvPr>
          <p:cNvSpPr>
            <a:spLocks noGrp="1"/>
          </p:cNvSpPr>
          <p:nvPr>
            <p:ph type="subTitle" idx="1"/>
          </p:nvPr>
        </p:nvSpPr>
        <p:spPr>
          <a:xfrm>
            <a:off x="1455294" y="1307576"/>
            <a:ext cx="4712741" cy="1065813"/>
          </a:xfrm>
        </p:spPr>
        <p:txBody>
          <a:bodyPr>
            <a:normAutofit/>
          </a:bodyPr>
          <a:lstStyle/>
          <a:p>
            <a:pPr algn="l">
              <a:spcAft>
                <a:spcPts val="150"/>
              </a:spcAft>
            </a:pPr>
            <a:r>
              <a:rPr lang="en-CA" sz="1500" b="1" dirty="0"/>
              <a:t>Neurocomputation Workshop</a:t>
            </a:r>
          </a:p>
          <a:p>
            <a:pPr algn="l">
              <a:spcAft>
                <a:spcPts val="150"/>
              </a:spcAft>
            </a:pPr>
            <a:r>
              <a:rPr lang="en-CA" sz="1500" dirty="0" err="1"/>
              <a:t>Neurasmus</a:t>
            </a:r>
            <a:r>
              <a:rPr lang="en-CA" sz="1500" dirty="0"/>
              <a:t> Summer School</a:t>
            </a:r>
          </a:p>
          <a:p>
            <a:pPr algn="l">
              <a:spcAft>
                <a:spcPts val="150"/>
              </a:spcAft>
            </a:pPr>
            <a:r>
              <a:rPr lang="en-CA" sz="1200" dirty="0"/>
              <a:t>2025 July 2nd - 5th,  Berlin, </a:t>
            </a:r>
            <a:r>
              <a:rPr lang="en-CA" sz="1200" dirty="0">
                <a:highlight>
                  <a:srgbClr val="FFFFFF"/>
                </a:highlight>
              </a:rPr>
              <a:t>Germany</a:t>
            </a:r>
            <a:endParaRPr lang="en-CA" sz="1200" dirty="0"/>
          </a:p>
          <a:p>
            <a:pPr algn="l"/>
            <a:endParaRPr lang="en-CA" sz="1350" b="1" dirty="0"/>
          </a:p>
        </p:txBody>
      </p:sp>
      <p:sp>
        <p:nvSpPr>
          <p:cNvPr id="6" name="ZoneTexte 5">
            <a:extLst>
              <a:ext uri="{FF2B5EF4-FFF2-40B4-BE49-F238E27FC236}">
                <a16:creationId xmlns:a16="http://schemas.microsoft.com/office/drawing/2014/main" id="{6E5BA16E-5E72-9F17-0CD8-AEFE12D24B7A}"/>
              </a:ext>
            </a:extLst>
          </p:cNvPr>
          <p:cNvSpPr txBox="1"/>
          <p:nvPr/>
        </p:nvSpPr>
        <p:spPr>
          <a:xfrm>
            <a:off x="1408266" y="2791300"/>
            <a:ext cx="5280613" cy="1256754"/>
          </a:xfrm>
          <a:prstGeom prst="rect">
            <a:avLst/>
          </a:prstGeom>
          <a:noFill/>
        </p:spPr>
        <p:txBody>
          <a:bodyPr wrap="none" rtlCol="0">
            <a:spAutoFit/>
          </a:bodyPr>
          <a:lstStyle/>
          <a:p>
            <a:pPr>
              <a:spcAft>
                <a:spcPts val="150"/>
              </a:spcAft>
            </a:pPr>
            <a:r>
              <a:rPr lang="en-CA" sz="1500" b="1" dirty="0"/>
              <a:t>Patrick Desrosiers</a:t>
            </a:r>
          </a:p>
          <a:p>
            <a:pPr>
              <a:spcAft>
                <a:spcPts val="150"/>
              </a:spcAft>
            </a:pPr>
            <a:r>
              <a:rPr lang="en-CA" sz="1200" dirty="0"/>
              <a:t>Dynamica Research Lab </a:t>
            </a:r>
          </a:p>
          <a:p>
            <a:pPr>
              <a:spcAft>
                <a:spcPts val="150"/>
              </a:spcAft>
            </a:pPr>
            <a:r>
              <a:rPr lang="en-CA" sz="1200" dirty="0"/>
              <a:t>CERVO Brain Research Center</a:t>
            </a:r>
          </a:p>
          <a:p>
            <a:pPr>
              <a:spcAft>
                <a:spcPts val="150"/>
              </a:spcAft>
            </a:pPr>
            <a:r>
              <a:rPr lang="en-CA" sz="1200" dirty="0" err="1"/>
              <a:t>Département</a:t>
            </a:r>
            <a:r>
              <a:rPr lang="en-CA" sz="1200" dirty="0"/>
              <a:t> de physique, de genie physique et </a:t>
            </a:r>
            <a:r>
              <a:rPr lang="en-CA" sz="1200" dirty="0" err="1"/>
              <a:t>d’optique</a:t>
            </a:r>
            <a:r>
              <a:rPr lang="en-CA" sz="1200" dirty="0"/>
              <a:t>, Université Laval</a:t>
            </a:r>
          </a:p>
          <a:p>
            <a:endParaRPr lang="en-CA" sz="1800" dirty="0"/>
          </a:p>
        </p:txBody>
      </p:sp>
      <p:pic>
        <p:nvPicPr>
          <p:cNvPr id="7" name="Image 6">
            <a:extLst>
              <a:ext uri="{FF2B5EF4-FFF2-40B4-BE49-F238E27FC236}">
                <a16:creationId xmlns:a16="http://schemas.microsoft.com/office/drawing/2014/main" id="{02E9A5D2-E892-55AE-C7AA-EFF2C5ED9D88}"/>
              </a:ext>
            </a:extLst>
          </p:cNvPr>
          <p:cNvPicPr>
            <a:picLocks noChangeAspect="1"/>
          </p:cNvPicPr>
          <p:nvPr/>
        </p:nvPicPr>
        <p:blipFill>
          <a:blip r:embed="rId3"/>
          <a:stretch>
            <a:fillRect/>
          </a:stretch>
        </p:blipFill>
        <p:spPr>
          <a:xfrm>
            <a:off x="376834" y="3074046"/>
            <a:ext cx="956327" cy="321266"/>
          </a:xfrm>
          <a:prstGeom prst="rect">
            <a:avLst/>
          </a:prstGeom>
        </p:spPr>
      </p:pic>
      <p:pic>
        <p:nvPicPr>
          <p:cNvPr id="10" name="Image 9">
            <a:extLst>
              <a:ext uri="{FF2B5EF4-FFF2-40B4-BE49-F238E27FC236}">
                <a16:creationId xmlns:a16="http://schemas.microsoft.com/office/drawing/2014/main" id="{71FAD86F-698C-584D-4C06-E1CB2165255D}"/>
              </a:ext>
            </a:extLst>
          </p:cNvPr>
          <p:cNvPicPr>
            <a:picLocks noChangeAspect="1"/>
          </p:cNvPicPr>
          <p:nvPr/>
        </p:nvPicPr>
        <p:blipFill>
          <a:blip r:embed="rId4"/>
          <a:stretch>
            <a:fillRect/>
          </a:stretch>
        </p:blipFill>
        <p:spPr>
          <a:xfrm>
            <a:off x="376834" y="2695774"/>
            <a:ext cx="956327" cy="264993"/>
          </a:xfrm>
          <a:prstGeom prst="rect">
            <a:avLst/>
          </a:prstGeom>
        </p:spPr>
      </p:pic>
      <p:pic>
        <p:nvPicPr>
          <p:cNvPr id="11" name="Picture 4" descr="logo-universite-laval-couleur-transparent | SEVE Formation Canada">
            <a:extLst>
              <a:ext uri="{FF2B5EF4-FFF2-40B4-BE49-F238E27FC236}">
                <a16:creationId xmlns:a16="http://schemas.microsoft.com/office/drawing/2014/main" id="{9950227E-9EEC-8B12-56EA-486A157CB5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834" y="3508591"/>
            <a:ext cx="956327" cy="39528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NEURASMUS Erasmus Mundus | Bordeaux">
            <a:extLst>
              <a:ext uri="{FF2B5EF4-FFF2-40B4-BE49-F238E27FC236}">
                <a16:creationId xmlns:a16="http://schemas.microsoft.com/office/drawing/2014/main" id="{C8D749DB-3551-6DE5-B0DE-90FC0C2D2A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6834" y="1307575"/>
            <a:ext cx="923829" cy="919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3201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3"/>
          <p:cNvSpPr/>
          <p:nvPr/>
        </p:nvSpPr>
        <p:spPr>
          <a:xfrm>
            <a:off x="0" y="0"/>
            <a:ext cx="9144000" cy="5143500"/>
          </a:xfrm>
          <a:prstGeom prst="rect">
            <a:avLst/>
          </a:prstGeom>
          <a:solidFill>
            <a:srgbClr val="1A1A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56" name="Google Shape;156;p23"/>
          <p:cNvPicPr preferRelativeResize="0"/>
          <p:nvPr/>
        </p:nvPicPr>
        <p:blipFill>
          <a:blip r:embed="rId3">
            <a:alphaModFix/>
          </a:blip>
          <a:stretch>
            <a:fillRect/>
          </a:stretch>
        </p:blipFill>
        <p:spPr>
          <a:xfrm>
            <a:off x="3485578" y="0"/>
            <a:ext cx="5675145" cy="5143500"/>
          </a:xfrm>
          <a:prstGeom prst="rect">
            <a:avLst/>
          </a:prstGeom>
          <a:noFill/>
          <a:ln>
            <a:noFill/>
          </a:ln>
        </p:spPr>
      </p:pic>
      <p:sp>
        <p:nvSpPr>
          <p:cNvPr id="157" name="Google Shape;157;p23"/>
          <p:cNvSpPr txBox="1"/>
          <p:nvPr/>
        </p:nvSpPr>
        <p:spPr>
          <a:xfrm>
            <a:off x="8200650" y="1702750"/>
            <a:ext cx="6132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500" b="1">
                <a:solidFill>
                  <a:schemeClr val="lt1"/>
                </a:solidFill>
                <a:latin typeface="Helvetica"/>
                <a:ea typeface="Helvetica"/>
                <a:cs typeface="Helvetica"/>
                <a:sym typeface="Helvetica"/>
              </a:rPr>
              <a:t>actif</a:t>
            </a:r>
            <a:endParaRPr sz="1800" b="1">
              <a:solidFill>
                <a:schemeClr val="dk2"/>
              </a:solidFill>
            </a:endParaRPr>
          </a:p>
        </p:txBody>
      </p:sp>
      <p:sp>
        <p:nvSpPr>
          <p:cNvPr id="158" name="Google Shape;158;p23"/>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sp>
        <p:nvSpPr>
          <p:cNvPr id="159" name="Google Shape;159;p23"/>
          <p:cNvSpPr txBox="1"/>
          <p:nvPr/>
        </p:nvSpPr>
        <p:spPr>
          <a:xfrm>
            <a:off x="3296900" y="622475"/>
            <a:ext cx="34155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200" b="1">
                <a:solidFill>
                  <a:schemeClr val="lt1"/>
                </a:solidFill>
                <a:latin typeface="Helvetica"/>
                <a:ea typeface="Helvetica"/>
                <a:cs typeface="Helvetica"/>
                <a:sym typeface="Helvetica"/>
              </a:rPr>
              <a:t>McCulloch &amp; Pitts.</a:t>
            </a:r>
            <a:r>
              <a:rPr lang="fr-CA" sz="1200">
                <a:solidFill>
                  <a:schemeClr val="lt1"/>
                </a:solidFill>
                <a:latin typeface="Helvetica"/>
                <a:ea typeface="Helvetica"/>
                <a:cs typeface="Helvetica"/>
                <a:sym typeface="Helvetica"/>
              </a:rPr>
              <a:t> A logical calculus of the ideas immanent in nervous activity. </a:t>
            </a:r>
            <a:r>
              <a:rPr lang="fr-CA" sz="1200" i="1">
                <a:solidFill>
                  <a:schemeClr val="lt1"/>
                </a:solidFill>
                <a:latin typeface="Helvetica"/>
                <a:ea typeface="Helvetica"/>
                <a:cs typeface="Helvetica"/>
                <a:sym typeface="Helvetica"/>
              </a:rPr>
              <a:t>The Bulletin of Mathematical Biophysics</a:t>
            </a:r>
            <a:r>
              <a:rPr lang="fr-CA" sz="1200">
                <a:solidFill>
                  <a:schemeClr val="lt1"/>
                </a:solidFill>
                <a:latin typeface="Helvetica"/>
                <a:ea typeface="Helvetica"/>
                <a:cs typeface="Helvetica"/>
                <a:sym typeface="Helvetica"/>
              </a:rPr>
              <a:t>, 1943.</a:t>
            </a:r>
            <a:endParaRPr sz="1200">
              <a:solidFill>
                <a:schemeClr val="lt1"/>
              </a:solidFill>
              <a:latin typeface="Helvetica"/>
              <a:ea typeface="Helvetica"/>
              <a:cs typeface="Helvetica"/>
              <a:sym typeface="Helvetica"/>
            </a:endParaRPr>
          </a:p>
        </p:txBody>
      </p:sp>
      <p:pic>
        <p:nvPicPr>
          <p:cNvPr id="160" name="Google Shape;160;p23"/>
          <p:cNvPicPr preferRelativeResize="0"/>
          <p:nvPr/>
        </p:nvPicPr>
        <p:blipFill rotWithShape="1">
          <a:blip r:embed="rId4">
            <a:alphaModFix/>
          </a:blip>
          <a:srcRect l="5660" t="13048" b="6848"/>
          <a:stretch/>
        </p:blipFill>
        <p:spPr>
          <a:xfrm>
            <a:off x="6914375" y="0"/>
            <a:ext cx="2229625" cy="1993000"/>
          </a:xfrm>
          <a:prstGeom prst="rect">
            <a:avLst/>
          </a:prstGeom>
          <a:noFill/>
          <a:ln>
            <a:noFill/>
          </a:ln>
        </p:spPr>
      </p:pic>
      <p:sp>
        <p:nvSpPr>
          <p:cNvPr id="161" name="Google Shape;161;p23"/>
          <p:cNvSpPr txBox="1"/>
          <p:nvPr/>
        </p:nvSpPr>
        <p:spPr>
          <a:xfrm>
            <a:off x="6914375" y="1378000"/>
            <a:ext cx="23346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100" dirty="0">
                <a:solidFill>
                  <a:schemeClr val="lt1"/>
                </a:solidFill>
              </a:rPr>
              <a:t>Le logicien Walter </a:t>
            </a:r>
            <a:r>
              <a:rPr lang="fr-CA" sz="1100" dirty="0" err="1">
                <a:solidFill>
                  <a:schemeClr val="lt1"/>
                </a:solidFill>
              </a:rPr>
              <a:t>Pitts</a:t>
            </a:r>
            <a:r>
              <a:rPr lang="fr-CA" sz="1100" dirty="0">
                <a:solidFill>
                  <a:schemeClr val="lt1"/>
                </a:solidFill>
              </a:rPr>
              <a:t> (à gauche) et le neurophysiologiste Warren </a:t>
            </a:r>
            <a:r>
              <a:rPr lang="fr-CA" sz="1100" dirty="0" err="1">
                <a:solidFill>
                  <a:schemeClr val="lt1"/>
                </a:solidFill>
              </a:rPr>
              <a:t>McCulloch</a:t>
            </a:r>
            <a:r>
              <a:rPr lang="fr-CA" sz="1100" dirty="0">
                <a:solidFill>
                  <a:schemeClr val="lt1"/>
                </a:solidFill>
              </a:rPr>
              <a:t> (à droite) en 1949</a:t>
            </a:r>
            <a:endParaRPr sz="1100" dirty="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p:nvPr/>
        </p:nvSpPr>
        <p:spPr>
          <a:xfrm>
            <a:off x="0" y="0"/>
            <a:ext cx="9144000" cy="5143500"/>
          </a:xfrm>
          <a:prstGeom prst="rect">
            <a:avLst/>
          </a:prstGeom>
          <a:solidFill>
            <a:srgbClr val="1A1A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7" name="Google Shape;167;p24"/>
          <p:cNvPicPr preferRelativeResize="0"/>
          <p:nvPr/>
        </p:nvPicPr>
        <p:blipFill>
          <a:blip r:embed="rId3">
            <a:alphaModFix/>
          </a:blip>
          <a:stretch>
            <a:fillRect/>
          </a:stretch>
        </p:blipFill>
        <p:spPr>
          <a:xfrm>
            <a:off x="3493529" y="0"/>
            <a:ext cx="5675145" cy="5143500"/>
          </a:xfrm>
          <a:prstGeom prst="rect">
            <a:avLst/>
          </a:prstGeom>
          <a:noFill/>
          <a:ln>
            <a:noFill/>
          </a:ln>
        </p:spPr>
      </p:pic>
      <p:sp>
        <p:nvSpPr>
          <p:cNvPr id="168" name="Google Shape;168;p24"/>
          <p:cNvSpPr txBox="1"/>
          <p:nvPr/>
        </p:nvSpPr>
        <p:spPr>
          <a:xfrm>
            <a:off x="8200650" y="1702750"/>
            <a:ext cx="8101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500" b="1" dirty="0">
                <a:solidFill>
                  <a:schemeClr val="lt1"/>
                </a:solidFill>
                <a:latin typeface="Helvetica"/>
                <a:ea typeface="Helvetica"/>
                <a:cs typeface="Helvetica"/>
                <a:sym typeface="Helvetica"/>
              </a:rPr>
              <a:t>active</a:t>
            </a:r>
            <a:endParaRPr sz="1800" b="1" dirty="0">
              <a:solidFill>
                <a:schemeClr val="dk2"/>
              </a:solidFill>
            </a:endParaRPr>
          </a:p>
        </p:txBody>
      </p:sp>
      <p:sp>
        <p:nvSpPr>
          <p:cNvPr id="169" name="Google Shape;169;p24"/>
          <p:cNvSpPr txBox="1"/>
          <p:nvPr/>
        </p:nvSpPr>
        <p:spPr>
          <a:xfrm>
            <a:off x="6551875" y="1894300"/>
            <a:ext cx="937575"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500" b="1" dirty="0">
                <a:solidFill>
                  <a:schemeClr val="lt1"/>
                </a:solidFill>
                <a:latin typeface="Helvetica"/>
                <a:ea typeface="Helvetica"/>
                <a:cs typeface="Helvetica"/>
                <a:sym typeface="Helvetica"/>
              </a:rPr>
              <a:t>inactive</a:t>
            </a:r>
            <a:endParaRPr sz="1800" b="1" dirty="0">
              <a:solidFill>
                <a:schemeClr val="dk2"/>
              </a:solidFill>
            </a:endParaRPr>
          </a:p>
        </p:txBody>
      </p:sp>
      <p:sp>
        <p:nvSpPr>
          <p:cNvPr id="172" name="Google Shape;172;p24"/>
          <p:cNvSpPr txBox="1"/>
          <p:nvPr/>
        </p:nvSpPr>
        <p:spPr>
          <a:xfrm>
            <a:off x="3598850" y="195725"/>
            <a:ext cx="5448600" cy="88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500" noProof="0" dirty="0">
                <a:solidFill>
                  <a:schemeClr val="lt1"/>
                </a:solidFill>
                <a:latin typeface="Helvetica"/>
                <a:ea typeface="Helvetica"/>
                <a:cs typeface="Helvetica"/>
                <a:sym typeface="Helvetica"/>
              </a:rPr>
              <a:t>First basic principle:</a:t>
            </a:r>
          </a:p>
          <a:p>
            <a:pPr marL="457200" lvl="0" indent="-323850" algn="l" rtl="0">
              <a:spcBef>
                <a:spcPts val="0"/>
              </a:spcBef>
              <a:spcAft>
                <a:spcPts val="0"/>
              </a:spcAft>
              <a:buClr>
                <a:schemeClr val="lt1"/>
              </a:buClr>
              <a:buSzPts val="1500"/>
              <a:buFont typeface="Helvetica"/>
              <a:buChar char="●"/>
            </a:pPr>
            <a:r>
              <a:rPr lang="en-CA" sz="1500" dirty="0">
                <a:solidFill>
                  <a:schemeClr val="lt1"/>
                </a:solidFill>
                <a:latin typeface="Helvetica"/>
                <a:ea typeface="Helvetica"/>
                <a:cs typeface="Helvetica"/>
                <a:sym typeface="Helvetica"/>
              </a:rPr>
              <a:t>A</a:t>
            </a:r>
            <a:r>
              <a:rPr lang="en-CA" sz="1500" noProof="0" dirty="0">
                <a:solidFill>
                  <a:schemeClr val="lt1"/>
                </a:solidFill>
                <a:latin typeface="Helvetica"/>
                <a:ea typeface="Helvetica"/>
                <a:cs typeface="Helvetica"/>
                <a:sym typeface="Helvetica"/>
              </a:rPr>
              <a:t> neuron is binary. </a:t>
            </a:r>
          </a:p>
          <a:p>
            <a:pPr marL="457200" lvl="0" indent="-323850" algn="l" rtl="0">
              <a:spcBef>
                <a:spcPts val="0"/>
              </a:spcBef>
              <a:spcAft>
                <a:spcPts val="0"/>
              </a:spcAft>
              <a:buClr>
                <a:schemeClr val="lt1"/>
              </a:buClr>
              <a:buSzPts val="1500"/>
              <a:buFont typeface="Helvetica"/>
              <a:buChar char="●"/>
            </a:pPr>
            <a:r>
              <a:rPr lang="en-CA" sz="1500" noProof="0" dirty="0">
                <a:solidFill>
                  <a:schemeClr val="lt1"/>
                </a:solidFill>
                <a:latin typeface="Helvetica"/>
                <a:ea typeface="Helvetica"/>
                <a:cs typeface="Helvetica"/>
                <a:sym typeface="Helvetica"/>
              </a:rPr>
              <a:t>It has two states: inactive (0) or active (1) </a:t>
            </a:r>
            <a:endParaRPr lang="en-CA" sz="2300" noProof="0" dirty="0">
              <a:solidFill>
                <a:schemeClr val="lt1"/>
              </a:solidFill>
              <a:latin typeface="Helvetica"/>
              <a:ea typeface="Helvetica"/>
              <a:cs typeface="Helvetica"/>
              <a:sym typeface="Helvetica"/>
            </a:endParaRPr>
          </a:p>
        </p:txBody>
      </p:sp>
      <p:sp>
        <p:nvSpPr>
          <p:cNvPr id="2" name="Google Shape;158;p23">
            <a:extLst>
              <a:ext uri="{FF2B5EF4-FFF2-40B4-BE49-F238E27FC236}">
                <a16:creationId xmlns:a16="http://schemas.microsoft.com/office/drawing/2014/main" id="{89652956-EAC6-5F60-44E0-D8F2D4F6B241}"/>
              </a:ext>
            </a:extLst>
          </p:cNvPr>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5"/>
          <p:cNvSpPr/>
          <p:nvPr/>
        </p:nvSpPr>
        <p:spPr>
          <a:xfrm>
            <a:off x="0" y="0"/>
            <a:ext cx="9144000" cy="5143500"/>
          </a:xfrm>
          <a:prstGeom prst="rect">
            <a:avLst/>
          </a:prstGeom>
          <a:solidFill>
            <a:srgbClr val="1A1A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CA" dirty="0"/>
          </a:p>
        </p:txBody>
      </p:sp>
      <p:sp>
        <p:nvSpPr>
          <p:cNvPr id="178" name="Google Shape;178;p25"/>
          <p:cNvSpPr txBox="1"/>
          <p:nvPr/>
        </p:nvSpPr>
        <p:spPr>
          <a:xfrm>
            <a:off x="8188960" y="4077538"/>
            <a:ext cx="858490" cy="36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CA" sz="1500" b="1" dirty="0">
                <a:solidFill>
                  <a:schemeClr val="lt1"/>
                </a:solidFill>
                <a:latin typeface="Helvetica"/>
                <a:ea typeface="Helvetica"/>
                <a:cs typeface="Helvetica"/>
                <a:sym typeface="Helvetica"/>
              </a:rPr>
              <a:t>active</a:t>
            </a:r>
            <a:endParaRPr lang="en-CA" sz="1800" b="1" dirty="0">
              <a:solidFill>
                <a:schemeClr val="dk2"/>
              </a:solidFill>
            </a:endParaRPr>
          </a:p>
        </p:txBody>
      </p:sp>
      <p:sp>
        <p:nvSpPr>
          <p:cNvPr id="179" name="Google Shape;179;p25"/>
          <p:cNvSpPr txBox="1"/>
          <p:nvPr/>
        </p:nvSpPr>
        <p:spPr>
          <a:xfrm>
            <a:off x="7861979" y="2111088"/>
            <a:ext cx="1038421" cy="36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CA" sz="1500" b="1" dirty="0">
                <a:solidFill>
                  <a:schemeClr val="lt1"/>
                </a:solidFill>
                <a:latin typeface="Helvetica"/>
                <a:ea typeface="Helvetica"/>
                <a:cs typeface="Helvetica"/>
                <a:sym typeface="Helvetica"/>
              </a:rPr>
              <a:t>inactive</a:t>
            </a:r>
            <a:endParaRPr lang="en-CA" sz="1800" b="1" dirty="0">
              <a:solidFill>
                <a:schemeClr val="dk2"/>
              </a:solidFill>
            </a:endParaRPr>
          </a:p>
        </p:txBody>
      </p:sp>
      <p:pic>
        <p:nvPicPr>
          <p:cNvPr id="182" name="Google Shape;182;p25"/>
          <p:cNvPicPr preferRelativeResize="0"/>
          <p:nvPr/>
        </p:nvPicPr>
        <p:blipFill>
          <a:blip r:embed="rId3">
            <a:alphaModFix/>
          </a:blip>
          <a:stretch>
            <a:fillRect/>
          </a:stretch>
        </p:blipFill>
        <p:spPr>
          <a:xfrm rot="-3517971">
            <a:off x="4748490" y="1047235"/>
            <a:ext cx="2206299" cy="2491301"/>
          </a:xfrm>
          <a:prstGeom prst="rect">
            <a:avLst/>
          </a:prstGeom>
          <a:noFill/>
          <a:ln>
            <a:noFill/>
          </a:ln>
        </p:spPr>
      </p:pic>
      <p:pic>
        <p:nvPicPr>
          <p:cNvPr id="183" name="Google Shape;183;p25"/>
          <p:cNvPicPr preferRelativeResize="0"/>
          <p:nvPr/>
        </p:nvPicPr>
        <p:blipFill>
          <a:blip r:embed="rId3">
            <a:alphaModFix/>
          </a:blip>
          <a:stretch>
            <a:fillRect/>
          </a:stretch>
        </p:blipFill>
        <p:spPr>
          <a:xfrm rot="-3517971">
            <a:off x="4853840" y="2997535"/>
            <a:ext cx="2206299" cy="2491301"/>
          </a:xfrm>
          <a:prstGeom prst="rect">
            <a:avLst/>
          </a:prstGeom>
          <a:noFill/>
          <a:ln>
            <a:noFill/>
          </a:ln>
        </p:spPr>
      </p:pic>
      <p:sp>
        <p:nvSpPr>
          <p:cNvPr id="184" name="Google Shape;184;p25"/>
          <p:cNvSpPr/>
          <p:nvPr/>
        </p:nvSpPr>
        <p:spPr>
          <a:xfrm>
            <a:off x="3899625" y="4019475"/>
            <a:ext cx="519300" cy="259500"/>
          </a:xfrm>
          <a:prstGeom prst="rightArrow">
            <a:avLst>
              <a:gd name="adj1" fmla="val 33295"/>
              <a:gd name="adj2" fmla="val 54210"/>
            </a:avLst>
          </a:prstGeom>
          <a:solidFill>
            <a:srgbClr val="FF99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CA" dirty="0"/>
          </a:p>
        </p:txBody>
      </p:sp>
      <p:sp>
        <p:nvSpPr>
          <p:cNvPr id="185" name="Google Shape;185;p25"/>
          <p:cNvSpPr/>
          <p:nvPr/>
        </p:nvSpPr>
        <p:spPr>
          <a:xfrm>
            <a:off x="3841300" y="2163150"/>
            <a:ext cx="519300" cy="259500"/>
          </a:xfrm>
          <a:prstGeom prst="rightArrow">
            <a:avLst>
              <a:gd name="adj1" fmla="val 33295"/>
              <a:gd name="adj2" fmla="val 54210"/>
            </a:avLst>
          </a:prstGeom>
          <a:solidFill>
            <a:srgbClr val="FF99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CA" dirty="0"/>
          </a:p>
        </p:txBody>
      </p:sp>
      <p:cxnSp>
        <p:nvCxnSpPr>
          <p:cNvPr id="186" name="Google Shape;186;p25"/>
          <p:cNvCxnSpPr/>
          <p:nvPr/>
        </p:nvCxnSpPr>
        <p:spPr>
          <a:xfrm rot="10800000" flipH="1">
            <a:off x="6095400" y="3883325"/>
            <a:ext cx="514200" cy="5400"/>
          </a:xfrm>
          <a:prstGeom prst="straightConnector1">
            <a:avLst/>
          </a:prstGeom>
          <a:noFill/>
          <a:ln w="19050" cap="flat" cmpd="sng">
            <a:solidFill>
              <a:srgbClr val="FF9900"/>
            </a:solidFill>
            <a:prstDash val="solid"/>
            <a:round/>
            <a:headEnd type="none" w="med" len="med"/>
            <a:tailEnd type="triangle" w="med" len="med"/>
          </a:ln>
        </p:spPr>
      </p:cxnSp>
      <p:cxnSp>
        <p:nvCxnSpPr>
          <p:cNvPr id="187" name="Google Shape;187;p25"/>
          <p:cNvCxnSpPr/>
          <p:nvPr/>
        </p:nvCxnSpPr>
        <p:spPr>
          <a:xfrm rot="10800000" flipH="1">
            <a:off x="7512425" y="4243275"/>
            <a:ext cx="504600" cy="2400"/>
          </a:xfrm>
          <a:prstGeom prst="straightConnector1">
            <a:avLst/>
          </a:prstGeom>
          <a:noFill/>
          <a:ln w="19050" cap="flat" cmpd="sng">
            <a:solidFill>
              <a:srgbClr val="FF9900"/>
            </a:solidFill>
            <a:prstDash val="solid"/>
            <a:round/>
            <a:headEnd type="none" w="med" len="med"/>
            <a:tailEnd type="triangle" w="med" len="med"/>
          </a:ln>
        </p:spPr>
      </p:cxnSp>
      <p:sp>
        <p:nvSpPr>
          <p:cNvPr id="188" name="Google Shape;188;p25"/>
          <p:cNvSpPr txBox="1"/>
          <p:nvPr/>
        </p:nvSpPr>
        <p:spPr>
          <a:xfrm>
            <a:off x="3723250" y="3094313"/>
            <a:ext cx="14052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200" dirty="0">
                <a:solidFill>
                  <a:srgbClr val="FF9900"/>
                </a:solidFill>
              </a:rPr>
              <a:t>Incoming signal</a:t>
            </a:r>
          </a:p>
        </p:txBody>
      </p:sp>
      <p:sp>
        <p:nvSpPr>
          <p:cNvPr id="189" name="Google Shape;189;p25"/>
          <p:cNvSpPr txBox="1"/>
          <p:nvPr/>
        </p:nvSpPr>
        <p:spPr>
          <a:xfrm>
            <a:off x="7297975" y="3094313"/>
            <a:ext cx="14052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200" dirty="0">
                <a:solidFill>
                  <a:srgbClr val="FF9900"/>
                </a:solidFill>
              </a:rPr>
              <a:t>Outgoing Signal </a:t>
            </a:r>
          </a:p>
        </p:txBody>
      </p:sp>
      <p:sp>
        <p:nvSpPr>
          <p:cNvPr id="190" name="Google Shape;190;p25"/>
          <p:cNvSpPr txBox="1"/>
          <p:nvPr/>
        </p:nvSpPr>
        <p:spPr>
          <a:xfrm>
            <a:off x="5598450" y="3094313"/>
            <a:ext cx="14052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200" dirty="0">
                <a:solidFill>
                  <a:srgbClr val="FF9900"/>
                </a:solidFill>
              </a:rPr>
              <a:t>Action potential</a:t>
            </a:r>
          </a:p>
        </p:txBody>
      </p:sp>
      <p:sp>
        <p:nvSpPr>
          <p:cNvPr id="2" name="Google Shape;158;p23">
            <a:extLst>
              <a:ext uri="{FF2B5EF4-FFF2-40B4-BE49-F238E27FC236}">
                <a16:creationId xmlns:a16="http://schemas.microsoft.com/office/drawing/2014/main" id="{1F2E8EE4-9A9E-6723-DF0D-D02CCCD5B5D2}"/>
              </a:ext>
            </a:extLst>
          </p:cNvPr>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sp>
        <p:nvSpPr>
          <p:cNvPr id="3" name="Google Shape;172;p24">
            <a:extLst>
              <a:ext uri="{FF2B5EF4-FFF2-40B4-BE49-F238E27FC236}">
                <a16:creationId xmlns:a16="http://schemas.microsoft.com/office/drawing/2014/main" id="{5310961C-6BC0-0E80-E02A-D54A651E29C3}"/>
              </a:ext>
            </a:extLst>
          </p:cNvPr>
          <p:cNvSpPr txBox="1"/>
          <p:nvPr/>
        </p:nvSpPr>
        <p:spPr>
          <a:xfrm>
            <a:off x="3598850" y="195725"/>
            <a:ext cx="5448600" cy="105083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500" noProof="0" dirty="0">
                <a:solidFill>
                  <a:schemeClr val="lt1"/>
                </a:solidFill>
                <a:latin typeface="Helvetica"/>
                <a:ea typeface="Helvetica"/>
                <a:cs typeface="Helvetica"/>
                <a:sym typeface="Helvetica"/>
              </a:rPr>
              <a:t>First basic principle:</a:t>
            </a:r>
          </a:p>
          <a:p>
            <a:pPr marL="457200" lvl="0" indent="-323850" algn="l" rtl="0">
              <a:spcBef>
                <a:spcPts val="0"/>
              </a:spcBef>
              <a:spcAft>
                <a:spcPts val="0"/>
              </a:spcAft>
              <a:buClr>
                <a:schemeClr val="lt1"/>
              </a:buClr>
              <a:buSzPts val="1500"/>
              <a:buFont typeface="Helvetica"/>
              <a:buChar char="●"/>
            </a:pPr>
            <a:r>
              <a:rPr lang="en-CA" sz="1500" dirty="0">
                <a:solidFill>
                  <a:schemeClr val="lt1"/>
                </a:solidFill>
                <a:latin typeface="Helvetica"/>
                <a:ea typeface="Helvetica"/>
                <a:cs typeface="Helvetica"/>
                <a:sym typeface="Helvetica"/>
              </a:rPr>
              <a:t>A</a:t>
            </a:r>
            <a:r>
              <a:rPr lang="en-CA" sz="1500" noProof="0" dirty="0">
                <a:solidFill>
                  <a:schemeClr val="lt1"/>
                </a:solidFill>
                <a:latin typeface="Helvetica"/>
                <a:ea typeface="Helvetica"/>
                <a:cs typeface="Helvetica"/>
                <a:sym typeface="Helvetica"/>
              </a:rPr>
              <a:t> neuron is binary. </a:t>
            </a:r>
          </a:p>
          <a:p>
            <a:pPr marL="457200" lvl="0" indent="-323850" algn="l" rtl="0">
              <a:spcBef>
                <a:spcPts val="0"/>
              </a:spcBef>
              <a:spcAft>
                <a:spcPts val="0"/>
              </a:spcAft>
              <a:buClr>
                <a:schemeClr val="lt1"/>
              </a:buClr>
              <a:buSzPts val="1500"/>
              <a:buFont typeface="Helvetica"/>
              <a:buChar char="●"/>
            </a:pPr>
            <a:r>
              <a:rPr lang="en-CA" sz="1500" noProof="0" dirty="0">
                <a:solidFill>
                  <a:schemeClr val="lt1"/>
                </a:solidFill>
                <a:latin typeface="Helvetica"/>
                <a:ea typeface="Helvetica"/>
                <a:cs typeface="Helvetica"/>
                <a:sym typeface="Helvetica"/>
              </a:rPr>
              <a:t>It has two states: inactive (0) or active (1) </a:t>
            </a:r>
          </a:p>
          <a:p>
            <a:pPr marL="457200" lvl="0" indent="-323850">
              <a:buClr>
                <a:schemeClr val="lt1"/>
              </a:buClr>
              <a:buSzPts val="1500"/>
              <a:buFont typeface="Helvetica"/>
              <a:buChar char="●"/>
            </a:pPr>
            <a:r>
              <a:rPr lang="en-CA" sz="1600" dirty="0">
                <a:solidFill>
                  <a:schemeClr val="bg1"/>
                </a:solidFill>
                <a:latin typeface="Helvetica" pitchFamily="2" charset="0"/>
              </a:rPr>
              <a:t>It does not fire (0) or it fires (1) an action potential.</a:t>
            </a:r>
            <a:endParaRPr lang="en-CA" sz="1600" noProof="0" dirty="0">
              <a:solidFill>
                <a:schemeClr val="bg1"/>
              </a:solidFill>
              <a:latin typeface="Helvetica" pitchFamily="2" charset="0"/>
              <a:ea typeface="Helvetica"/>
              <a:cs typeface="Helvetica"/>
              <a:sym typeface="Helvetic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8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p:bldP spid="179" grpId="0"/>
      <p:bldP spid="189" grpId="0"/>
      <p:bldP spid="19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6"/>
          <p:cNvSpPr/>
          <p:nvPr/>
        </p:nvSpPr>
        <p:spPr>
          <a:xfrm>
            <a:off x="0" y="0"/>
            <a:ext cx="9144000" cy="5143500"/>
          </a:xfrm>
          <a:prstGeom prst="rect">
            <a:avLst/>
          </a:prstGeom>
          <a:solidFill>
            <a:srgbClr val="1A1A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97" name="Google Shape;197;p26"/>
          <p:cNvPicPr preferRelativeResize="0"/>
          <p:nvPr/>
        </p:nvPicPr>
        <p:blipFill>
          <a:blip r:embed="rId3">
            <a:alphaModFix/>
          </a:blip>
          <a:stretch>
            <a:fillRect/>
          </a:stretch>
        </p:blipFill>
        <p:spPr>
          <a:xfrm rot="-4925508">
            <a:off x="3815346" y="3224464"/>
            <a:ext cx="1408610" cy="1590572"/>
          </a:xfrm>
          <a:prstGeom prst="rect">
            <a:avLst/>
          </a:prstGeom>
          <a:noFill/>
          <a:ln>
            <a:noFill/>
          </a:ln>
        </p:spPr>
      </p:pic>
      <p:cxnSp>
        <p:nvCxnSpPr>
          <p:cNvPr id="198" name="Google Shape;198;p26"/>
          <p:cNvCxnSpPr/>
          <p:nvPr/>
        </p:nvCxnSpPr>
        <p:spPr>
          <a:xfrm rot="10800000" flipH="1">
            <a:off x="6038625" y="2644775"/>
            <a:ext cx="514200" cy="5400"/>
          </a:xfrm>
          <a:prstGeom prst="straightConnector1">
            <a:avLst/>
          </a:prstGeom>
          <a:noFill/>
          <a:ln w="19050" cap="flat" cmpd="sng">
            <a:solidFill>
              <a:srgbClr val="FF9900"/>
            </a:solidFill>
            <a:prstDash val="solid"/>
            <a:round/>
            <a:headEnd type="none" w="med" len="med"/>
            <a:tailEnd type="triangle" w="med" len="med"/>
          </a:ln>
        </p:spPr>
      </p:cxnSp>
      <p:sp>
        <p:nvSpPr>
          <p:cNvPr id="199" name="Google Shape;199;p26"/>
          <p:cNvSpPr txBox="1"/>
          <p:nvPr/>
        </p:nvSpPr>
        <p:spPr>
          <a:xfrm>
            <a:off x="3598850" y="195725"/>
            <a:ext cx="5545200" cy="1465500"/>
          </a:xfrm>
          <a:prstGeom prst="rect">
            <a:avLst/>
          </a:prstGeom>
          <a:noFill/>
          <a:ln>
            <a:noFill/>
          </a:ln>
        </p:spPr>
        <p:txBody>
          <a:bodyPr spcFirstLastPara="1" wrap="square" lIns="91425" tIns="91425" rIns="91425" bIns="91425" anchor="t" anchorCtr="0">
            <a:noAutofit/>
          </a:bodyPr>
          <a:lstStyle/>
          <a:p>
            <a:pPr lvl="0"/>
            <a:r>
              <a:rPr lang="en-CA" sz="1600" noProof="0" dirty="0">
                <a:solidFill>
                  <a:schemeClr val="bg1"/>
                </a:solidFill>
              </a:rPr>
              <a:t>Second basic principle</a:t>
            </a:r>
            <a:r>
              <a:rPr lang="en-CA" sz="1500" noProof="0" dirty="0">
                <a:solidFill>
                  <a:schemeClr val="lt1"/>
                </a:solidFill>
                <a:latin typeface="Helvetica"/>
                <a:ea typeface="Helvetica"/>
                <a:cs typeface="Helvetica"/>
                <a:sym typeface="Helvetica"/>
              </a:rPr>
              <a:t>:</a:t>
            </a:r>
          </a:p>
          <a:p>
            <a:pPr marL="457200" lvl="0" indent="-304800">
              <a:buClr>
                <a:schemeClr val="lt1"/>
              </a:buClr>
              <a:buSzPts val="1200"/>
              <a:buFont typeface="Helvetica"/>
              <a:buChar char="●"/>
            </a:pPr>
            <a:r>
              <a:rPr lang="en-CA" sz="1200" noProof="0" dirty="0">
                <a:solidFill>
                  <a:schemeClr val="bg1"/>
                </a:solidFill>
              </a:rPr>
              <a:t>A</a:t>
            </a:r>
            <a:r>
              <a:rPr lang="en-CA" sz="1200" noProof="0" dirty="0"/>
              <a:t> </a:t>
            </a:r>
            <a:r>
              <a:rPr lang="en-CA" sz="1200" noProof="0" dirty="0">
                <a:solidFill>
                  <a:schemeClr val="bg1"/>
                </a:solidFill>
              </a:rPr>
              <a:t>neuron is </a:t>
            </a:r>
            <a:r>
              <a:rPr lang="en-CA" sz="1200" b="1" noProof="0" dirty="0">
                <a:solidFill>
                  <a:schemeClr val="bg1"/>
                </a:solidFill>
              </a:rPr>
              <a:t>directional</a:t>
            </a:r>
            <a:endParaRPr lang="en-CA" sz="1200" b="1" noProof="0" dirty="0">
              <a:solidFill>
                <a:schemeClr val="bg1"/>
              </a:solidFill>
              <a:latin typeface="Helvetica"/>
              <a:ea typeface="Helvetica"/>
              <a:cs typeface="Helvetica"/>
              <a:sym typeface="Helvetica"/>
            </a:endParaRPr>
          </a:p>
          <a:p>
            <a:pPr marL="457200" lvl="0" indent="-304800">
              <a:buClr>
                <a:schemeClr val="lt1"/>
              </a:buClr>
              <a:buSzPts val="1200"/>
              <a:buFont typeface="Helvetica"/>
              <a:buChar char="●"/>
            </a:pPr>
            <a:r>
              <a:rPr lang="en-CA" sz="1200" noProof="0" dirty="0">
                <a:solidFill>
                  <a:schemeClr val="bg1"/>
                </a:solidFill>
              </a:rPr>
              <a:t>It receives input signals at the dendrites</a:t>
            </a:r>
            <a:r>
              <a:rPr lang="en-CA" sz="1200" noProof="0" dirty="0">
                <a:solidFill>
                  <a:schemeClr val="bg1"/>
                </a:solidFill>
                <a:latin typeface="Helvetica"/>
                <a:ea typeface="Helvetica"/>
                <a:cs typeface="Helvetica"/>
                <a:sym typeface="Helvetica"/>
              </a:rPr>
              <a:t>. </a:t>
            </a:r>
          </a:p>
          <a:p>
            <a:pPr marL="457200" lvl="0" indent="-304800">
              <a:buClr>
                <a:schemeClr val="lt1"/>
              </a:buClr>
              <a:buSzPts val="1200"/>
              <a:buFont typeface="Helvetica"/>
              <a:buChar char="●"/>
            </a:pPr>
            <a:r>
              <a:rPr lang="en-CA" sz="1200" noProof="0" dirty="0">
                <a:solidFill>
                  <a:schemeClr val="bg1"/>
                </a:solidFill>
              </a:rPr>
              <a:t>It transmits a signal along the </a:t>
            </a:r>
            <a:r>
              <a:rPr lang="en-CA" sz="1200" b="1" noProof="0" dirty="0">
                <a:solidFill>
                  <a:schemeClr val="accent4">
                    <a:lumMod val="75000"/>
                  </a:schemeClr>
                </a:solidFill>
              </a:rPr>
              <a:t>axon</a:t>
            </a:r>
            <a:r>
              <a:rPr lang="en-CA" sz="1200" b="1" noProof="0" dirty="0">
                <a:solidFill>
                  <a:schemeClr val="bg1"/>
                </a:solidFill>
              </a:rPr>
              <a:t> </a:t>
            </a:r>
            <a:r>
              <a:rPr lang="en-CA" sz="1200" noProof="0" dirty="0">
                <a:solidFill>
                  <a:schemeClr val="bg1"/>
                </a:solidFill>
              </a:rPr>
              <a:t>toward the terminal arborization</a:t>
            </a:r>
            <a:r>
              <a:rPr lang="en-CA" sz="1200" noProof="0" dirty="0">
                <a:solidFill>
                  <a:schemeClr val="lt1"/>
                </a:solidFill>
                <a:latin typeface="Helvetica"/>
                <a:ea typeface="Helvetica"/>
                <a:cs typeface="Helvetica"/>
                <a:sym typeface="Helvetica"/>
              </a:rPr>
              <a:t>.</a:t>
            </a:r>
          </a:p>
          <a:p>
            <a:pPr marL="457200" lvl="0" indent="-304800">
              <a:buClr>
                <a:schemeClr val="lt1"/>
              </a:buClr>
              <a:buSzPts val="1200"/>
              <a:buFont typeface="Helvetica"/>
              <a:buChar char="●"/>
            </a:pPr>
            <a:r>
              <a:rPr lang="en-CA" sz="1200" noProof="0" dirty="0">
                <a:solidFill>
                  <a:schemeClr val="bg1"/>
                </a:solidFill>
              </a:rPr>
              <a:t>It transfers the signal to another neuron via a </a:t>
            </a:r>
            <a:r>
              <a:rPr lang="en-CA" sz="1200" b="1" noProof="0" dirty="0">
                <a:solidFill>
                  <a:srgbClr val="2151A5"/>
                </a:solidFill>
              </a:rPr>
              <a:t>synapse</a:t>
            </a:r>
            <a:endParaRPr lang="en-CA" sz="2300" b="1" noProof="0" dirty="0">
              <a:solidFill>
                <a:srgbClr val="2151A5"/>
              </a:solidFill>
              <a:latin typeface="Helvetica"/>
              <a:ea typeface="Helvetica"/>
              <a:cs typeface="Helvetica"/>
              <a:sym typeface="Helvetica"/>
            </a:endParaRPr>
          </a:p>
        </p:txBody>
      </p:sp>
      <p:pic>
        <p:nvPicPr>
          <p:cNvPr id="200" name="Google Shape;200;p26"/>
          <p:cNvPicPr preferRelativeResize="0"/>
          <p:nvPr/>
        </p:nvPicPr>
        <p:blipFill>
          <a:blip r:embed="rId3">
            <a:alphaModFix/>
          </a:blip>
          <a:stretch>
            <a:fillRect/>
          </a:stretch>
        </p:blipFill>
        <p:spPr>
          <a:xfrm rot="-2468289">
            <a:off x="3534935" y="1509449"/>
            <a:ext cx="1440604" cy="1626700"/>
          </a:xfrm>
          <a:prstGeom prst="rect">
            <a:avLst/>
          </a:prstGeom>
          <a:noFill/>
          <a:ln>
            <a:noFill/>
          </a:ln>
        </p:spPr>
      </p:pic>
      <p:pic>
        <p:nvPicPr>
          <p:cNvPr id="201" name="Google Shape;201;p26"/>
          <p:cNvPicPr preferRelativeResize="0"/>
          <p:nvPr/>
        </p:nvPicPr>
        <p:blipFill>
          <a:blip r:embed="rId3">
            <a:alphaModFix/>
          </a:blip>
          <a:stretch>
            <a:fillRect/>
          </a:stretch>
        </p:blipFill>
        <p:spPr>
          <a:xfrm rot="-3517981">
            <a:off x="6854269" y="2762827"/>
            <a:ext cx="1475034" cy="1665569"/>
          </a:xfrm>
          <a:prstGeom prst="rect">
            <a:avLst/>
          </a:prstGeom>
          <a:noFill/>
          <a:ln>
            <a:noFill/>
          </a:ln>
        </p:spPr>
      </p:pic>
      <p:pic>
        <p:nvPicPr>
          <p:cNvPr id="202" name="Google Shape;202;p26"/>
          <p:cNvPicPr preferRelativeResize="0"/>
          <p:nvPr/>
        </p:nvPicPr>
        <p:blipFill>
          <a:blip r:embed="rId3">
            <a:alphaModFix/>
          </a:blip>
          <a:stretch>
            <a:fillRect/>
          </a:stretch>
        </p:blipFill>
        <p:spPr>
          <a:xfrm rot="-3517966">
            <a:off x="5145238" y="1973210"/>
            <a:ext cx="1660923" cy="1875479"/>
          </a:xfrm>
          <a:prstGeom prst="rect">
            <a:avLst/>
          </a:prstGeom>
          <a:noFill/>
          <a:ln>
            <a:noFill/>
          </a:ln>
        </p:spPr>
      </p:pic>
      <p:sp>
        <p:nvSpPr>
          <p:cNvPr id="203" name="Google Shape;203;p26"/>
          <p:cNvSpPr/>
          <p:nvPr/>
        </p:nvSpPr>
        <p:spPr>
          <a:xfrm>
            <a:off x="5105650" y="2366250"/>
            <a:ext cx="189300" cy="205500"/>
          </a:xfrm>
          <a:prstGeom prst="ellipse">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4" name="Google Shape;204;p26"/>
          <p:cNvSpPr/>
          <p:nvPr/>
        </p:nvSpPr>
        <p:spPr>
          <a:xfrm>
            <a:off x="5068750" y="3276775"/>
            <a:ext cx="189300" cy="205500"/>
          </a:xfrm>
          <a:prstGeom prst="ellipse">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5" name="Google Shape;205;p26"/>
          <p:cNvSpPr/>
          <p:nvPr/>
        </p:nvSpPr>
        <p:spPr>
          <a:xfrm>
            <a:off x="6778800" y="3071275"/>
            <a:ext cx="189300" cy="205500"/>
          </a:xfrm>
          <a:prstGeom prst="ellipse">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06" name="Google Shape;206;p26"/>
          <p:cNvCxnSpPr/>
          <p:nvPr/>
        </p:nvCxnSpPr>
        <p:spPr>
          <a:xfrm rot="10800000" flipH="1">
            <a:off x="4572000" y="3818475"/>
            <a:ext cx="398400" cy="206400"/>
          </a:xfrm>
          <a:prstGeom prst="straightConnector1">
            <a:avLst/>
          </a:prstGeom>
          <a:noFill/>
          <a:ln w="19050" cap="flat" cmpd="sng">
            <a:solidFill>
              <a:srgbClr val="FF9900"/>
            </a:solidFill>
            <a:prstDash val="solid"/>
            <a:round/>
            <a:headEnd type="none" w="med" len="med"/>
            <a:tailEnd type="triangle" w="med" len="med"/>
          </a:ln>
        </p:spPr>
      </p:cxnSp>
      <p:cxnSp>
        <p:nvCxnSpPr>
          <p:cNvPr id="207" name="Google Shape;207;p26"/>
          <p:cNvCxnSpPr/>
          <p:nvPr/>
        </p:nvCxnSpPr>
        <p:spPr>
          <a:xfrm>
            <a:off x="4320000" y="2083750"/>
            <a:ext cx="504000" cy="154800"/>
          </a:xfrm>
          <a:prstGeom prst="straightConnector1">
            <a:avLst/>
          </a:prstGeom>
          <a:noFill/>
          <a:ln w="19050" cap="flat" cmpd="sng">
            <a:solidFill>
              <a:srgbClr val="FF9900"/>
            </a:solidFill>
            <a:prstDash val="solid"/>
            <a:round/>
            <a:headEnd type="none" w="med" len="med"/>
            <a:tailEnd type="triangle" w="med" len="med"/>
          </a:ln>
        </p:spPr>
      </p:cxnSp>
      <p:cxnSp>
        <p:nvCxnSpPr>
          <p:cNvPr id="208" name="Google Shape;208;p26"/>
          <p:cNvCxnSpPr/>
          <p:nvPr/>
        </p:nvCxnSpPr>
        <p:spPr>
          <a:xfrm rot="10800000" flipH="1">
            <a:off x="7581025" y="3376825"/>
            <a:ext cx="514200" cy="5400"/>
          </a:xfrm>
          <a:prstGeom prst="straightConnector1">
            <a:avLst/>
          </a:prstGeom>
          <a:noFill/>
          <a:ln w="19050" cap="flat" cmpd="sng">
            <a:solidFill>
              <a:srgbClr val="FF9900"/>
            </a:solidFill>
            <a:prstDash val="solid"/>
            <a:round/>
            <a:headEnd type="none" w="med" len="med"/>
            <a:tailEnd type="triangle" w="med" len="med"/>
          </a:ln>
        </p:spPr>
      </p:cxnSp>
      <p:sp>
        <p:nvSpPr>
          <p:cNvPr id="2" name="Google Shape;158;p23">
            <a:extLst>
              <a:ext uri="{FF2B5EF4-FFF2-40B4-BE49-F238E27FC236}">
                <a16:creationId xmlns:a16="http://schemas.microsoft.com/office/drawing/2014/main" id="{F90174FC-1F80-110F-6B38-696596AFD682}"/>
              </a:ext>
            </a:extLst>
          </p:cNvPr>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7"/>
          <p:cNvSpPr/>
          <p:nvPr/>
        </p:nvSpPr>
        <p:spPr>
          <a:xfrm>
            <a:off x="0" y="0"/>
            <a:ext cx="9167400" cy="51435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4" name="Google Shape;214;p27"/>
          <p:cNvPicPr preferRelativeResize="0"/>
          <p:nvPr/>
        </p:nvPicPr>
        <p:blipFill rotWithShape="1">
          <a:blip r:embed="rId3">
            <a:alphaModFix/>
          </a:blip>
          <a:srcRect r="73033" b="54122"/>
          <a:stretch/>
        </p:blipFill>
        <p:spPr>
          <a:xfrm>
            <a:off x="-1" y="0"/>
            <a:ext cx="3200401" cy="5143501"/>
          </a:xfrm>
          <a:prstGeom prst="rect">
            <a:avLst/>
          </a:prstGeom>
          <a:noFill/>
          <a:ln>
            <a:noFill/>
          </a:ln>
        </p:spPr>
      </p:pic>
      <p:sp>
        <p:nvSpPr>
          <p:cNvPr id="215" name="Google Shape;215;p27"/>
          <p:cNvSpPr txBox="1"/>
          <p:nvPr/>
        </p:nvSpPr>
        <p:spPr>
          <a:xfrm>
            <a:off x="3695400" y="239000"/>
            <a:ext cx="5448600" cy="64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lvl="0"/>
            <a:r>
              <a:rPr lang="en-CA" sz="1600" noProof="0" dirty="0">
                <a:latin typeface="Helvetica" pitchFamily="2" charset="0"/>
              </a:rPr>
              <a:t>Third basic principle</a:t>
            </a:r>
            <a:r>
              <a:rPr lang="en-CA" sz="1600" b="1" noProof="0" dirty="0">
                <a:latin typeface="Helvetica" pitchFamily="2" charset="0"/>
              </a:rPr>
              <a:t>:</a:t>
            </a:r>
          </a:p>
          <a:p>
            <a:pPr marL="285750" lvl="0" indent="-285750">
              <a:buFont typeface="Arial" panose="020B0604020202020204" pitchFamily="34" charset="0"/>
              <a:buChar char="•"/>
            </a:pPr>
            <a:r>
              <a:rPr lang="en-CA" sz="1600" noProof="0" dirty="0">
                <a:latin typeface="Helvetica" pitchFamily="2" charset="0"/>
              </a:rPr>
              <a:t>A neuron has an </a:t>
            </a:r>
            <a:r>
              <a:rPr lang="en-CA" sz="1600" b="1" noProof="0" dirty="0">
                <a:latin typeface="Helvetica" pitchFamily="2" charset="0"/>
              </a:rPr>
              <a:t>activation threshold</a:t>
            </a:r>
            <a:r>
              <a:rPr lang="en-CA" sz="1600" noProof="0" dirty="0">
                <a:latin typeface="Helvetica" pitchFamily="2" charset="0"/>
              </a:rPr>
              <a:t>.</a:t>
            </a:r>
            <a:endParaRPr lang="en-CA" sz="2300" noProof="0" dirty="0">
              <a:solidFill>
                <a:schemeClr val="dk1"/>
              </a:solidFill>
              <a:latin typeface="Helvetica" pitchFamily="2" charset="0"/>
              <a:ea typeface="Helvetica"/>
              <a:cs typeface="Helvetica"/>
              <a:sym typeface="Helvetica"/>
            </a:endParaRPr>
          </a:p>
        </p:txBody>
      </p:sp>
      <p:sp>
        <p:nvSpPr>
          <p:cNvPr id="2" name="Google Shape;158;p23">
            <a:extLst>
              <a:ext uri="{FF2B5EF4-FFF2-40B4-BE49-F238E27FC236}">
                <a16:creationId xmlns:a16="http://schemas.microsoft.com/office/drawing/2014/main" id="{91EFE26B-5119-5361-B388-B432FBFBADFB}"/>
              </a:ext>
            </a:extLst>
          </p:cNvPr>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pic>
        <p:nvPicPr>
          <p:cNvPr id="3" name="Image 2">
            <a:extLst>
              <a:ext uri="{FF2B5EF4-FFF2-40B4-BE49-F238E27FC236}">
                <a16:creationId xmlns:a16="http://schemas.microsoft.com/office/drawing/2014/main" id="{D31C7992-FFA6-8227-B1D0-159784CDEC13}"/>
              </a:ext>
            </a:extLst>
          </p:cNvPr>
          <p:cNvPicPr>
            <a:picLocks noChangeAspect="1"/>
          </p:cNvPicPr>
          <p:nvPr/>
        </p:nvPicPr>
        <p:blipFill>
          <a:blip r:embed="rId4"/>
          <a:stretch>
            <a:fillRect/>
          </a:stretch>
        </p:blipFill>
        <p:spPr>
          <a:xfrm>
            <a:off x="3200400" y="1367923"/>
            <a:ext cx="5943600" cy="240765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8"/>
          <p:cNvSpPr/>
          <p:nvPr/>
        </p:nvSpPr>
        <p:spPr>
          <a:xfrm>
            <a:off x="0" y="239000"/>
            <a:ext cx="9144000" cy="51435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23" name="Google Shape;223;p28"/>
          <p:cNvPicPr preferRelativeResize="0"/>
          <p:nvPr/>
        </p:nvPicPr>
        <p:blipFill rotWithShape="1">
          <a:blip r:embed="rId3">
            <a:alphaModFix/>
          </a:blip>
          <a:srcRect r="73033" b="54122"/>
          <a:stretch/>
        </p:blipFill>
        <p:spPr>
          <a:xfrm>
            <a:off x="0" y="0"/>
            <a:ext cx="3195536" cy="5382500"/>
          </a:xfrm>
          <a:prstGeom prst="rect">
            <a:avLst/>
          </a:prstGeom>
          <a:noFill/>
          <a:ln>
            <a:noFill/>
          </a:ln>
        </p:spPr>
      </p:pic>
      <p:sp>
        <p:nvSpPr>
          <p:cNvPr id="224" name="Google Shape;224;p28"/>
          <p:cNvSpPr txBox="1"/>
          <p:nvPr/>
        </p:nvSpPr>
        <p:spPr>
          <a:xfrm>
            <a:off x="3195535" y="239000"/>
            <a:ext cx="5912765" cy="2259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lvl="0"/>
            <a:r>
              <a:rPr lang="en-CA" sz="1600" b="1" noProof="0" dirty="0">
                <a:latin typeface="Helvetica" pitchFamily="2" charset="0"/>
              </a:rPr>
              <a:t>Observations:</a:t>
            </a:r>
            <a:endParaRPr lang="en-CA" sz="1600" noProof="0" dirty="0">
              <a:latin typeface="Helvetica" pitchFamily="2" charset="0"/>
            </a:endParaRPr>
          </a:p>
          <a:p>
            <a:pPr marL="285750" lvl="0" indent="-285750">
              <a:buFont typeface="Arial" panose="020B0604020202020204" pitchFamily="34" charset="0"/>
              <a:buChar char="•"/>
            </a:pPr>
            <a:r>
              <a:rPr lang="en-CA" noProof="0" dirty="0">
                <a:latin typeface="Helvetica" pitchFamily="2" charset="0"/>
              </a:rPr>
              <a:t>Any logic gate can be implemented using one or more interconnected artificial neurons.</a:t>
            </a:r>
          </a:p>
          <a:p>
            <a:pPr marL="285750" lvl="0" indent="-285750">
              <a:buFont typeface="Arial" panose="020B0604020202020204" pitchFamily="34" charset="0"/>
              <a:buChar char="•"/>
            </a:pPr>
            <a:r>
              <a:rPr lang="en-CA" noProof="0" dirty="0">
                <a:latin typeface="Helvetica" pitchFamily="2" charset="0"/>
              </a:rPr>
              <a:t>In principle, an artificial neural network can therefore perform any logical or arithmetic operation.</a:t>
            </a:r>
          </a:p>
          <a:p>
            <a:pPr marL="285750" lvl="0" indent="-285750">
              <a:buFont typeface="Arial" panose="020B0604020202020204" pitchFamily="34" charset="0"/>
              <a:buChar char="•"/>
            </a:pPr>
            <a:r>
              <a:rPr lang="en-CA" noProof="0" dirty="0">
                <a:latin typeface="Helvetica" pitchFamily="2" charset="0"/>
              </a:rPr>
              <a:t>The challenge lies in how to achieve this—namely, how to connect the neurons (topology), choose the connection weights, and set the thresholds—which becomes the core problem.</a:t>
            </a:r>
            <a:endParaRPr lang="en-CA" noProof="0" dirty="0">
              <a:solidFill>
                <a:schemeClr val="dk1"/>
              </a:solidFill>
              <a:latin typeface="Helvetica" pitchFamily="2" charset="0"/>
              <a:ea typeface="Helvetica"/>
              <a:cs typeface="Helvetica"/>
              <a:sym typeface="Helvetica"/>
            </a:endParaRPr>
          </a:p>
          <a:p>
            <a:pPr marL="457200" lvl="0" indent="0" algn="l" rtl="0">
              <a:spcBef>
                <a:spcPts val="0"/>
              </a:spcBef>
              <a:spcAft>
                <a:spcPts val="0"/>
              </a:spcAft>
              <a:buNone/>
            </a:pPr>
            <a:r>
              <a:rPr lang="en-CA" sz="1600" noProof="0" dirty="0">
                <a:solidFill>
                  <a:schemeClr val="dk1"/>
                </a:solidFill>
                <a:latin typeface="Helvetica" pitchFamily="2" charset="0"/>
                <a:ea typeface="Helvetica"/>
                <a:cs typeface="Helvetica"/>
                <a:sym typeface="Helvetica"/>
              </a:rPr>
              <a:t> </a:t>
            </a:r>
          </a:p>
        </p:txBody>
      </p:sp>
      <p:pic>
        <p:nvPicPr>
          <p:cNvPr id="226" name="Google Shape;226;p28"/>
          <p:cNvPicPr preferRelativeResize="0"/>
          <p:nvPr/>
        </p:nvPicPr>
        <p:blipFill>
          <a:blip r:embed="rId4">
            <a:alphaModFix/>
          </a:blip>
          <a:stretch>
            <a:fillRect/>
          </a:stretch>
        </p:blipFill>
        <p:spPr>
          <a:xfrm>
            <a:off x="3195535" y="2571750"/>
            <a:ext cx="5912765" cy="1435200"/>
          </a:xfrm>
          <a:prstGeom prst="rect">
            <a:avLst/>
          </a:prstGeom>
          <a:solidFill>
            <a:schemeClr val="lt1"/>
          </a:solidFill>
          <a:ln>
            <a:noFill/>
          </a:ln>
        </p:spPr>
      </p:pic>
      <p:pic>
        <p:nvPicPr>
          <p:cNvPr id="2" name="Image 1">
            <a:extLst>
              <a:ext uri="{FF2B5EF4-FFF2-40B4-BE49-F238E27FC236}">
                <a16:creationId xmlns:a16="http://schemas.microsoft.com/office/drawing/2014/main" id="{C9138267-B7BD-CDA1-A449-0374C407ECAB}"/>
              </a:ext>
            </a:extLst>
          </p:cNvPr>
          <p:cNvPicPr>
            <a:picLocks noChangeAspect="1"/>
          </p:cNvPicPr>
          <p:nvPr/>
        </p:nvPicPr>
        <p:blipFill>
          <a:blip r:embed="rId5"/>
          <a:srcRect r="39273"/>
          <a:stretch/>
        </p:blipFill>
        <p:spPr>
          <a:xfrm>
            <a:off x="3328786" y="2569258"/>
            <a:ext cx="4466698" cy="1435199"/>
          </a:xfrm>
          <a:prstGeom prst="rect">
            <a:avLst/>
          </a:prstGeom>
        </p:spPr>
      </p:pic>
      <p:pic>
        <p:nvPicPr>
          <p:cNvPr id="4" name="Image 3">
            <a:extLst>
              <a:ext uri="{FF2B5EF4-FFF2-40B4-BE49-F238E27FC236}">
                <a16:creationId xmlns:a16="http://schemas.microsoft.com/office/drawing/2014/main" id="{D3A77FF1-30E6-F9ED-8829-F9A874DE9951}"/>
              </a:ext>
            </a:extLst>
          </p:cNvPr>
          <p:cNvPicPr>
            <a:picLocks noChangeAspect="1"/>
          </p:cNvPicPr>
          <p:nvPr/>
        </p:nvPicPr>
        <p:blipFill>
          <a:blip r:embed="rId6"/>
          <a:stretch>
            <a:fillRect/>
          </a:stretch>
        </p:blipFill>
        <p:spPr>
          <a:xfrm>
            <a:off x="3914058" y="4182865"/>
            <a:ext cx="3778956" cy="536700"/>
          </a:xfrm>
          <a:prstGeom prst="rect">
            <a:avLst/>
          </a:prstGeom>
        </p:spPr>
      </p:pic>
      <p:sp>
        <p:nvSpPr>
          <p:cNvPr id="3" name="Google Shape;158;p23">
            <a:extLst>
              <a:ext uri="{FF2B5EF4-FFF2-40B4-BE49-F238E27FC236}">
                <a16:creationId xmlns:a16="http://schemas.microsoft.com/office/drawing/2014/main" id="{C43F477F-8CAF-AE6F-45D9-EDB20C232BE6}"/>
              </a:ext>
            </a:extLst>
          </p:cNvPr>
          <p:cNvSpPr txBox="1"/>
          <p:nvPr/>
        </p:nvSpPr>
        <p:spPr>
          <a:xfrm>
            <a:off x="133250" y="1854150"/>
            <a:ext cx="3235800" cy="14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The first artificial neurons:</a:t>
            </a:r>
          </a:p>
          <a:p>
            <a:pPr marL="0" lvl="0" indent="0" algn="l" rtl="0">
              <a:spcBef>
                <a:spcPts val="0"/>
              </a:spcBef>
              <a:spcAft>
                <a:spcPts val="0"/>
              </a:spcAft>
              <a:buNone/>
            </a:pPr>
            <a:r>
              <a:rPr lang="en-CA" sz="2400" b="1" noProof="0" dirty="0">
                <a:solidFill>
                  <a:srgbClr val="F3F3F3"/>
                </a:solidFill>
                <a:latin typeface="Helvetica"/>
                <a:ea typeface="Helvetica"/>
                <a:cs typeface="Helvetica"/>
                <a:sym typeface="Helvetica"/>
              </a:rPr>
              <a:t>McCulloch &amp; Pitts 1943</a:t>
            </a: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rgbClr val="F3F3F3"/>
              </a:solidFill>
              <a:latin typeface="Helvetica"/>
              <a:ea typeface="Helvetica"/>
              <a:cs typeface="Helvetica"/>
              <a:sym typeface="Helvetic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2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8080A"/>
        </a:solidFill>
        <a:effectLst/>
      </p:bgPr>
    </p:bg>
    <p:spTree>
      <p:nvGrpSpPr>
        <p:cNvPr id="1" name="Shape 230"/>
        <p:cNvGrpSpPr/>
        <p:nvPr/>
      </p:nvGrpSpPr>
      <p:grpSpPr>
        <a:xfrm>
          <a:off x="0" y="0"/>
          <a:ext cx="0" cy="0"/>
          <a:chOff x="0" y="0"/>
          <a:chExt cx="0" cy="0"/>
        </a:xfrm>
      </p:grpSpPr>
      <p:pic>
        <p:nvPicPr>
          <p:cNvPr id="231" name="Google Shape;231;p29"/>
          <p:cNvPicPr preferRelativeResize="0"/>
          <p:nvPr/>
        </p:nvPicPr>
        <p:blipFill>
          <a:blip r:embed="rId3">
            <a:alphaModFix/>
          </a:blip>
          <a:stretch>
            <a:fillRect/>
          </a:stretch>
        </p:blipFill>
        <p:spPr>
          <a:xfrm>
            <a:off x="3494000" y="0"/>
            <a:ext cx="5658299" cy="5143500"/>
          </a:xfrm>
          <a:prstGeom prst="rect">
            <a:avLst/>
          </a:prstGeom>
          <a:noFill/>
          <a:ln>
            <a:noFill/>
          </a:ln>
        </p:spPr>
      </p:pic>
      <p:sp>
        <p:nvSpPr>
          <p:cNvPr id="232" name="Google Shape;232;p29"/>
          <p:cNvSpPr/>
          <p:nvPr/>
        </p:nvSpPr>
        <p:spPr>
          <a:xfrm>
            <a:off x="0" y="0"/>
            <a:ext cx="3485700" cy="5143500"/>
          </a:xfrm>
          <a:prstGeom prst="rect">
            <a:avLst/>
          </a:prstGeom>
          <a:solidFill>
            <a:srgbClr val="1A1A2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3" name="Google Shape;233;p29"/>
          <p:cNvSpPr txBox="1"/>
          <p:nvPr/>
        </p:nvSpPr>
        <p:spPr>
          <a:xfrm>
            <a:off x="193374" y="1854150"/>
            <a:ext cx="3405475" cy="1529130"/>
          </a:xfrm>
          <a:prstGeom prst="rect">
            <a:avLst/>
          </a:prstGeom>
          <a:noFill/>
          <a:ln>
            <a:noFill/>
          </a:ln>
        </p:spPr>
        <p:txBody>
          <a:bodyPr spcFirstLastPara="1" wrap="square" lIns="91425" tIns="91425" rIns="91425" bIns="91425" anchor="t" anchorCtr="0">
            <a:noAutofit/>
          </a:bodyPr>
          <a:lstStyle/>
          <a:p>
            <a:pPr lvl="0"/>
            <a:r>
              <a:rPr lang="en-CA" sz="2400" b="1" noProof="0" dirty="0">
                <a:solidFill>
                  <a:schemeClr val="bg1"/>
                </a:solidFill>
                <a:latin typeface="Helvetica" pitchFamily="2" charset="0"/>
              </a:rPr>
              <a:t>Analogy with Physics: </a:t>
            </a:r>
          </a:p>
          <a:p>
            <a:pPr lvl="0"/>
            <a:r>
              <a:rPr lang="en-CA" sz="2400" b="1" noProof="0" dirty="0">
                <a:solidFill>
                  <a:schemeClr val="bg1"/>
                </a:solidFill>
                <a:latin typeface="Helvetica" pitchFamily="2" charset="0"/>
              </a:rPr>
              <a:t>Spin Models for Magnetism</a:t>
            </a:r>
            <a:endParaRPr lang="en-CA" sz="2400" b="1" noProof="0" dirty="0">
              <a:solidFill>
                <a:schemeClr val="bg1"/>
              </a:solidFill>
              <a:latin typeface="Helvetica" pitchFamily="2" charset="0"/>
              <a:ea typeface="Helvetica"/>
              <a:cs typeface="Helvetica"/>
              <a:sym typeface="Helvetica"/>
            </a:endParaRPr>
          </a:p>
          <a:p>
            <a:pPr marL="0" lvl="0" indent="0" algn="l" rtl="0">
              <a:spcBef>
                <a:spcPts val="0"/>
              </a:spcBef>
              <a:spcAft>
                <a:spcPts val="0"/>
              </a:spcAft>
              <a:buNone/>
            </a:pPr>
            <a:endParaRPr lang="en-CA" sz="2400" b="1" noProof="0" dirty="0">
              <a:solidFill>
                <a:schemeClr val="bg1"/>
              </a:solidFill>
              <a:latin typeface="Helvetica" pitchFamily="2" charset="0"/>
              <a:ea typeface="Helvetica"/>
              <a:cs typeface="Helvetica"/>
              <a:sym typeface="Helvetica"/>
            </a:endParaRPr>
          </a:p>
        </p:txBody>
      </p:sp>
      <p:sp>
        <p:nvSpPr>
          <p:cNvPr id="234" name="Google Shape;234;p29"/>
          <p:cNvSpPr txBox="1"/>
          <p:nvPr/>
        </p:nvSpPr>
        <p:spPr>
          <a:xfrm>
            <a:off x="3598850" y="195725"/>
            <a:ext cx="5448600" cy="1512000"/>
          </a:xfrm>
          <a:prstGeom prst="rect">
            <a:avLst/>
          </a:prstGeom>
          <a:noFill/>
          <a:ln>
            <a:noFill/>
          </a:ln>
        </p:spPr>
        <p:txBody>
          <a:bodyPr spcFirstLastPara="1" wrap="square" lIns="91425" tIns="91425" rIns="91425" bIns="91425" anchor="t" anchorCtr="0">
            <a:noAutofit/>
          </a:bodyPr>
          <a:lstStyle/>
          <a:p>
            <a:pPr lvl="0"/>
            <a:r>
              <a:rPr lang="en-CA" noProof="0">
                <a:solidFill>
                  <a:schemeClr val="bg1"/>
                </a:solidFill>
                <a:latin typeface="Helvetica" pitchFamily="2" charset="0"/>
              </a:rPr>
              <a:t>Several scientists have made the following analogy:</a:t>
            </a:r>
            <a:r>
              <a:rPr lang="en-CA" noProof="0">
                <a:solidFill>
                  <a:schemeClr val="bg1"/>
                </a:solidFill>
                <a:latin typeface="Helvetica" pitchFamily="2" charset="0"/>
                <a:ea typeface="Helvetica"/>
                <a:cs typeface="Helvetica"/>
                <a:sym typeface="Helvetica"/>
              </a:rPr>
              <a:t>:</a:t>
            </a:r>
          </a:p>
          <a:p>
            <a:pPr marL="457200" lvl="0" indent="-323850">
              <a:buClr>
                <a:schemeClr val="lt1"/>
              </a:buClr>
              <a:buSzPts val="1500"/>
              <a:buFont typeface="Helvetica"/>
              <a:buChar char="●"/>
            </a:pPr>
            <a:r>
              <a:rPr lang="en-CA" noProof="0" dirty="0">
                <a:solidFill>
                  <a:schemeClr val="bg1"/>
                </a:solidFill>
                <a:latin typeface="Helvetica" pitchFamily="2" charset="0"/>
              </a:rPr>
              <a:t>A neuron is analogous to a particle with spin</a:t>
            </a:r>
          </a:p>
          <a:p>
            <a:pPr marL="457200" lvl="0" indent="-323850">
              <a:buClr>
                <a:schemeClr val="lt1"/>
              </a:buClr>
              <a:buSzPts val="1500"/>
              <a:buFont typeface="Helvetica"/>
              <a:buChar char="●"/>
            </a:pPr>
            <a:r>
              <a:rPr lang="en-CA" noProof="0" dirty="0">
                <a:solidFill>
                  <a:schemeClr val="bg1"/>
                </a:solidFill>
                <a:latin typeface="Helvetica" pitchFamily="2" charset="0"/>
              </a:rPr>
              <a:t>Each particle has two states: down (s=−1s ) or up (s=1)</a:t>
            </a:r>
            <a:endParaRPr lang="en-CA" noProof="0" dirty="0">
              <a:solidFill>
                <a:schemeClr val="bg1"/>
              </a:solidFill>
              <a:latin typeface="Helvetica" pitchFamily="2" charset="0"/>
              <a:ea typeface="Helvetica"/>
              <a:cs typeface="Helvetica"/>
              <a:sym typeface="Helvetica"/>
            </a:endParaRPr>
          </a:p>
          <a:p>
            <a:pPr marL="457200" lvl="0" indent="-323850">
              <a:buClr>
                <a:schemeClr val="lt1"/>
              </a:buClr>
              <a:buSzPts val="1500"/>
              <a:buFont typeface="Helvetica"/>
              <a:buChar char="●"/>
            </a:pPr>
            <a:r>
              <a:rPr lang="en-CA" noProof="0" dirty="0">
                <a:solidFill>
                  <a:schemeClr val="bg1"/>
                </a:solidFill>
                <a:latin typeface="Helvetica" pitchFamily="2" charset="0"/>
              </a:rPr>
              <a:t>Link to neuronal state</a:t>
            </a:r>
            <a:r>
              <a:rPr lang="en-CA" noProof="0" dirty="0">
                <a:latin typeface="Helvetica" pitchFamily="2" charset="0"/>
              </a:rPr>
              <a:t>: </a:t>
            </a:r>
            <a:r>
              <a:rPr lang="en-CA" noProof="0" dirty="0">
                <a:solidFill>
                  <a:schemeClr val="bg1"/>
                </a:solidFill>
                <a:latin typeface="Helvetica" pitchFamily="2" charset="0"/>
              </a:rPr>
              <a:t>x=(s+1)/2</a:t>
            </a:r>
            <a:endParaRPr lang="en-CA" i="1" noProof="0" dirty="0">
              <a:solidFill>
                <a:schemeClr val="bg1"/>
              </a:solidFill>
              <a:latin typeface="Helvetica" pitchFamily="2" charset="0"/>
              <a:ea typeface="Helvetica"/>
              <a:cs typeface="Helvetica"/>
              <a:sym typeface="Helvetica"/>
            </a:endParaRPr>
          </a:p>
        </p:txBody>
      </p:sp>
      <p:sp>
        <p:nvSpPr>
          <p:cNvPr id="235" name="Google Shape;235;p29"/>
          <p:cNvSpPr txBox="1"/>
          <p:nvPr/>
        </p:nvSpPr>
        <p:spPr>
          <a:xfrm>
            <a:off x="6442975" y="1929875"/>
            <a:ext cx="12330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500" b="1" dirty="0">
                <a:solidFill>
                  <a:schemeClr val="lt1"/>
                </a:solidFill>
                <a:latin typeface="Helvetica"/>
                <a:ea typeface="Helvetica"/>
                <a:cs typeface="Helvetica"/>
                <a:sym typeface="Helvetica"/>
              </a:rPr>
              <a:t>Spin down</a:t>
            </a:r>
            <a:endParaRPr sz="1800" b="1" dirty="0">
              <a:solidFill>
                <a:schemeClr val="dk2"/>
              </a:solidFill>
            </a:endParaRPr>
          </a:p>
        </p:txBody>
      </p:sp>
      <p:sp>
        <p:nvSpPr>
          <p:cNvPr id="236" name="Google Shape;236;p29"/>
          <p:cNvSpPr txBox="1"/>
          <p:nvPr/>
        </p:nvSpPr>
        <p:spPr>
          <a:xfrm>
            <a:off x="8104137" y="1748075"/>
            <a:ext cx="9204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500" b="1" dirty="0">
                <a:solidFill>
                  <a:schemeClr val="lt1"/>
                </a:solidFill>
                <a:latin typeface="Helvetica"/>
                <a:ea typeface="Helvetica"/>
                <a:cs typeface="Helvetica"/>
                <a:sym typeface="Helvetica"/>
              </a:rPr>
              <a:t>Spin up</a:t>
            </a:r>
            <a:endParaRPr sz="1800" b="1" dirty="0">
              <a:solidFill>
                <a:schemeClr val="dk2"/>
              </a:solidFill>
            </a:endParaRPr>
          </a:p>
        </p:txBody>
      </p:sp>
      <p:sp>
        <p:nvSpPr>
          <p:cNvPr id="237" name="Google Shape;237;p29"/>
          <p:cNvSpPr txBox="1"/>
          <p:nvPr/>
        </p:nvSpPr>
        <p:spPr>
          <a:xfrm>
            <a:off x="4187757" y="1855181"/>
            <a:ext cx="1186775" cy="655844"/>
          </a:xfrm>
          <a:prstGeom prst="rect">
            <a:avLst/>
          </a:prstGeom>
          <a:noFill/>
          <a:ln>
            <a:noFill/>
          </a:ln>
        </p:spPr>
        <p:txBody>
          <a:bodyPr spcFirstLastPara="1" wrap="square" lIns="91425" tIns="91425" rIns="91425" bIns="91425" anchor="t" anchorCtr="0">
            <a:noAutofit/>
          </a:bodyPr>
          <a:lstStyle/>
          <a:p>
            <a:pPr algn="ctr"/>
            <a:r>
              <a:rPr lang="fr-CA" sz="1600" dirty="0">
                <a:solidFill>
                  <a:schemeClr val="lt1"/>
                </a:solidFill>
                <a:latin typeface="Helvetica" pitchFamily="2" charset="0"/>
                <a:ea typeface="Times New Roman"/>
                <a:cs typeface="Times New Roman"/>
                <a:sym typeface="Times New Roman"/>
              </a:rPr>
              <a:t>Interaction</a:t>
            </a:r>
            <a:endParaRPr lang="fr-CA" sz="1500" b="1" i="1" dirty="0">
              <a:solidFill>
                <a:schemeClr val="lt1"/>
              </a:solidFill>
              <a:latin typeface="Times New Roman"/>
              <a:ea typeface="Times New Roman"/>
              <a:cs typeface="Times New Roman"/>
              <a:sym typeface="Times New Roman"/>
            </a:endParaRPr>
          </a:p>
          <a:p>
            <a:pPr marL="0" lvl="0" indent="0" algn="ctr" rtl="0">
              <a:spcBef>
                <a:spcPts val="0"/>
              </a:spcBef>
              <a:spcAft>
                <a:spcPts val="0"/>
              </a:spcAft>
              <a:buNone/>
            </a:pPr>
            <a:r>
              <a:rPr lang="fr-CA" sz="1500" b="1" i="1" dirty="0">
                <a:solidFill>
                  <a:schemeClr val="lt1"/>
                </a:solidFill>
                <a:latin typeface="Times New Roman"/>
                <a:ea typeface="Times New Roman"/>
                <a:cs typeface="Times New Roman"/>
                <a:sym typeface="Times New Roman"/>
              </a:rPr>
              <a:t>J</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8080A"/>
        </a:solidFill>
        <a:effectLst/>
      </p:bgPr>
    </p:bg>
    <p:spTree>
      <p:nvGrpSpPr>
        <p:cNvPr id="1" name="Shape 241"/>
        <p:cNvGrpSpPr/>
        <p:nvPr/>
      </p:nvGrpSpPr>
      <p:grpSpPr>
        <a:xfrm>
          <a:off x="0" y="0"/>
          <a:ext cx="0" cy="0"/>
          <a:chOff x="0" y="0"/>
          <a:chExt cx="0" cy="0"/>
        </a:xfrm>
      </p:grpSpPr>
      <p:sp>
        <p:nvSpPr>
          <p:cNvPr id="242" name="Google Shape;242;p30"/>
          <p:cNvSpPr/>
          <p:nvPr/>
        </p:nvSpPr>
        <p:spPr>
          <a:xfrm>
            <a:off x="0" y="0"/>
            <a:ext cx="3506400" cy="5143500"/>
          </a:xfrm>
          <a:prstGeom prst="rect">
            <a:avLst/>
          </a:prstGeom>
          <a:solidFill>
            <a:srgbClr val="1A1A2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44" name="Google Shape;244;p30"/>
          <p:cNvPicPr preferRelativeResize="0"/>
          <p:nvPr/>
        </p:nvPicPr>
        <p:blipFill>
          <a:blip r:embed="rId3">
            <a:alphaModFix/>
          </a:blip>
          <a:stretch>
            <a:fillRect/>
          </a:stretch>
        </p:blipFill>
        <p:spPr>
          <a:xfrm>
            <a:off x="3485700" y="7138"/>
            <a:ext cx="5659374" cy="5129225"/>
          </a:xfrm>
          <a:prstGeom prst="rect">
            <a:avLst/>
          </a:prstGeom>
          <a:noFill/>
          <a:ln>
            <a:noFill/>
          </a:ln>
        </p:spPr>
      </p:pic>
      <p:sp>
        <p:nvSpPr>
          <p:cNvPr id="245" name="Google Shape;245;p30"/>
          <p:cNvSpPr txBox="1"/>
          <p:nvPr/>
        </p:nvSpPr>
        <p:spPr>
          <a:xfrm>
            <a:off x="4552400" y="266075"/>
            <a:ext cx="3541500" cy="11697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chemeClr val="lt1"/>
              </a:buClr>
              <a:buSzPts val="1500"/>
              <a:buFont typeface="Helvetica"/>
              <a:buChar char="●"/>
            </a:pPr>
            <a:r>
              <a:rPr lang="fr-CA" sz="1500">
                <a:solidFill>
                  <a:schemeClr val="lt1"/>
                </a:solidFill>
                <a:latin typeface="Helvetica"/>
                <a:ea typeface="Helvetica"/>
                <a:cs typeface="Helvetica"/>
                <a:sym typeface="Helvetica"/>
              </a:rPr>
              <a:t>Cragg &amp; Temperley (1954,1955)</a:t>
            </a:r>
            <a:endParaRPr sz="1500">
              <a:solidFill>
                <a:schemeClr val="lt1"/>
              </a:solidFill>
              <a:latin typeface="Helvetica"/>
              <a:ea typeface="Helvetica"/>
              <a:cs typeface="Helvetica"/>
              <a:sym typeface="Helvetica"/>
            </a:endParaRPr>
          </a:p>
          <a:p>
            <a:pPr marL="457200" lvl="0" indent="-323850" algn="l" rtl="0">
              <a:spcBef>
                <a:spcPts val="0"/>
              </a:spcBef>
              <a:spcAft>
                <a:spcPts val="0"/>
              </a:spcAft>
              <a:buClr>
                <a:schemeClr val="lt1"/>
              </a:buClr>
              <a:buSzPts val="1500"/>
              <a:buFont typeface="Helvetica"/>
              <a:buChar char="●"/>
            </a:pPr>
            <a:r>
              <a:rPr lang="fr-CA" sz="1500">
                <a:solidFill>
                  <a:schemeClr val="lt1"/>
                </a:solidFill>
                <a:latin typeface="Helvetica"/>
                <a:ea typeface="Helvetica"/>
                <a:cs typeface="Helvetica"/>
                <a:sym typeface="Helvetica"/>
              </a:rPr>
              <a:t>Griffith (1966)</a:t>
            </a:r>
            <a:endParaRPr sz="1500">
              <a:solidFill>
                <a:schemeClr val="lt1"/>
              </a:solidFill>
              <a:latin typeface="Helvetica"/>
              <a:ea typeface="Helvetica"/>
              <a:cs typeface="Helvetica"/>
              <a:sym typeface="Helvetica"/>
            </a:endParaRPr>
          </a:p>
          <a:p>
            <a:pPr marL="457200" lvl="0" indent="-323850" algn="l" rtl="0">
              <a:spcBef>
                <a:spcPts val="0"/>
              </a:spcBef>
              <a:spcAft>
                <a:spcPts val="0"/>
              </a:spcAft>
              <a:buClr>
                <a:schemeClr val="lt1"/>
              </a:buClr>
              <a:buSzPts val="1500"/>
              <a:buFont typeface="Helvetica"/>
              <a:buChar char="●"/>
            </a:pPr>
            <a:r>
              <a:rPr lang="fr-CA" sz="1500">
                <a:solidFill>
                  <a:schemeClr val="lt1"/>
                </a:solidFill>
                <a:latin typeface="Helvetica"/>
                <a:ea typeface="Helvetica"/>
                <a:cs typeface="Helvetica"/>
                <a:sym typeface="Helvetica"/>
              </a:rPr>
              <a:t>Little (1974), Little &amp; Shaw (1978)</a:t>
            </a:r>
            <a:endParaRPr sz="1500">
              <a:solidFill>
                <a:schemeClr val="lt1"/>
              </a:solidFill>
              <a:latin typeface="Helvetica"/>
              <a:ea typeface="Helvetica"/>
              <a:cs typeface="Helvetica"/>
              <a:sym typeface="Helvetica"/>
            </a:endParaRPr>
          </a:p>
          <a:p>
            <a:pPr marL="457200" lvl="0" indent="-323850" algn="l" rtl="0">
              <a:spcBef>
                <a:spcPts val="0"/>
              </a:spcBef>
              <a:spcAft>
                <a:spcPts val="0"/>
              </a:spcAft>
              <a:buClr>
                <a:schemeClr val="lt1"/>
              </a:buClr>
              <a:buSzPts val="1500"/>
              <a:buFont typeface="Helvetica"/>
              <a:buChar char="●"/>
            </a:pPr>
            <a:r>
              <a:rPr lang="fr-CA" sz="1500" b="1">
                <a:solidFill>
                  <a:schemeClr val="lt1"/>
                </a:solidFill>
                <a:latin typeface="Helvetica"/>
                <a:ea typeface="Helvetica"/>
                <a:cs typeface="Helvetica"/>
                <a:sym typeface="Helvetica"/>
              </a:rPr>
              <a:t>Hopfield (1982)</a:t>
            </a:r>
            <a:endParaRPr sz="1500" b="1">
              <a:solidFill>
                <a:schemeClr val="lt1"/>
              </a:solidFill>
              <a:latin typeface="Helvetica"/>
              <a:ea typeface="Helvetica"/>
              <a:cs typeface="Helvetica"/>
              <a:sym typeface="Helvetica"/>
            </a:endParaRPr>
          </a:p>
        </p:txBody>
      </p:sp>
      <p:sp>
        <p:nvSpPr>
          <p:cNvPr id="2" name="Google Shape;233;p29">
            <a:extLst>
              <a:ext uri="{FF2B5EF4-FFF2-40B4-BE49-F238E27FC236}">
                <a16:creationId xmlns:a16="http://schemas.microsoft.com/office/drawing/2014/main" id="{FC36CEF3-8623-30EA-731D-F11331851296}"/>
              </a:ext>
            </a:extLst>
          </p:cNvPr>
          <p:cNvSpPr txBox="1"/>
          <p:nvPr/>
        </p:nvSpPr>
        <p:spPr>
          <a:xfrm>
            <a:off x="193374" y="1854150"/>
            <a:ext cx="3405475" cy="1529130"/>
          </a:xfrm>
          <a:prstGeom prst="rect">
            <a:avLst/>
          </a:prstGeom>
          <a:noFill/>
          <a:ln>
            <a:noFill/>
          </a:ln>
        </p:spPr>
        <p:txBody>
          <a:bodyPr spcFirstLastPara="1" wrap="square" lIns="91425" tIns="91425" rIns="91425" bIns="91425" anchor="t" anchorCtr="0">
            <a:noAutofit/>
          </a:bodyPr>
          <a:lstStyle/>
          <a:p>
            <a:pPr lvl="0"/>
            <a:r>
              <a:rPr lang="en-CA" sz="2400" b="1" noProof="0" dirty="0">
                <a:solidFill>
                  <a:schemeClr val="bg1"/>
                </a:solidFill>
                <a:latin typeface="Helvetica" pitchFamily="2" charset="0"/>
              </a:rPr>
              <a:t>Analogy with Physics: </a:t>
            </a:r>
          </a:p>
          <a:p>
            <a:pPr lvl="0"/>
            <a:r>
              <a:rPr lang="en-CA" sz="2400" b="1" noProof="0" dirty="0">
                <a:solidFill>
                  <a:schemeClr val="bg1"/>
                </a:solidFill>
                <a:latin typeface="Helvetica" pitchFamily="2" charset="0"/>
              </a:rPr>
              <a:t>Spin Models for Magnetism</a:t>
            </a:r>
            <a:endParaRPr lang="en-CA" sz="2400" b="1" noProof="0" dirty="0">
              <a:solidFill>
                <a:schemeClr val="bg1"/>
              </a:solidFill>
              <a:latin typeface="Helvetica" pitchFamily="2" charset="0"/>
              <a:ea typeface="Helvetica"/>
              <a:cs typeface="Helvetica"/>
              <a:sym typeface="Helvetica"/>
            </a:endParaRPr>
          </a:p>
          <a:p>
            <a:pPr marL="0" lvl="0" indent="0" algn="l" rtl="0">
              <a:spcBef>
                <a:spcPts val="0"/>
              </a:spcBef>
              <a:spcAft>
                <a:spcPts val="0"/>
              </a:spcAft>
              <a:buNone/>
            </a:pPr>
            <a:endParaRPr lang="en-CA" sz="2400" b="1" noProof="0" dirty="0">
              <a:solidFill>
                <a:schemeClr val="bg1"/>
              </a:solidFill>
              <a:latin typeface="Helvetica" pitchFamily="2" charset="0"/>
              <a:ea typeface="Helvetica"/>
              <a:cs typeface="Helvetica"/>
              <a:sym typeface="Helvetic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1"/>
          <p:cNvSpPr/>
          <p:nvPr/>
        </p:nvSpPr>
        <p:spPr>
          <a:xfrm>
            <a:off x="0" y="0"/>
            <a:ext cx="9144000" cy="51435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51" name="Google Shape;251;p31"/>
          <p:cNvPicPr preferRelativeResize="0"/>
          <p:nvPr/>
        </p:nvPicPr>
        <p:blipFill rotWithShape="1">
          <a:blip r:embed="rId3">
            <a:alphaModFix/>
          </a:blip>
          <a:srcRect r="73033" b="54122"/>
          <a:stretch/>
        </p:blipFill>
        <p:spPr>
          <a:xfrm>
            <a:off x="0" y="0"/>
            <a:ext cx="3502302" cy="5143501"/>
          </a:xfrm>
          <a:prstGeom prst="rect">
            <a:avLst/>
          </a:prstGeom>
          <a:solidFill>
            <a:schemeClr val="accent2"/>
          </a:solidFill>
          <a:ln>
            <a:noFill/>
          </a:ln>
        </p:spPr>
      </p:pic>
      <p:sp>
        <p:nvSpPr>
          <p:cNvPr id="252" name="Google Shape;252;p31"/>
          <p:cNvSpPr txBox="1"/>
          <p:nvPr/>
        </p:nvSpPr>
        <p:spPr>
          <a:xfrm>
            <a:off x="113100" y="2294850"/>
            <a:ext cx="33690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The </a:t>
            </a:r>
            <a:r>
              <a:rPr lang="fr-CA" sz="2400" b="1" dirty="0" err="1">
                <a:solidFill>
                  <a:srgbClr val="F3F3F3"/>
                </a:solidFill>
                <a:latin typeface="Helvetica"/>
                <a:ea typeface="Helvetica"/>
                <a:cs typeface="Helvetica"/>
                <a:sym typeface="Helvetica"/>
              </a:rPr>
              <a:t>Hopfield</a:t>
            </a:r>
            <a:r>
              <a:rPr lang="fr-CA" sz="2400" b="1" dirty="0">
                <a:solidFill>
                  <a:srgbClr val="F3F3F3"/>
                </a:solidFill>
                <a:latin typeface="Helvetica"/>
                <a:ea typeface="Helvetica"/>
                <a:cs typeface="Helvetica"/>
                <a:sym typeface="Helvetica"/>
              </a:rPr>
              <a:t> Network</a:t>
            </a: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p:txBody>
      </p:sp>
      <p:sp>
        <p:nvSpPr>
          <p:cNvPr id="253" name="Google Shape;253;p31"/>
          <p:cNvSpPr txBox="1"/>
          <p:nvPr/>
        </p:nvSpPr>
        <p:spPr>
          <a:xfrm>
            <a:off x="3598800" y="1969000"/>
            <a:ext cx="5545200" cy="1179600"/>
          </a:xfrm>
          <a:prstGeom prst="rect">
            <a:avLst/>
          </a:prstGeom>
          <a:noFill/>
          <a:ln>
            <a:noFill/>
          </a:ln>
        </p:spPr>
        <p:txBody>
          <a:bodyPr spcFirstLastPara="1" wrap="square" lIns="91425" tIns="91425" rIns="91425" bIns="91425" anchor="t" anchorCtr="0">
            <a:noAutofit/>
          </a:bodyPr>
          <a:lstStyle/>
          <a:p>
            <a:pPr lvl="0"/>
            <a:r>
              <a:rPr lang="en-CA" b="1" noProof="0">
                <a:latin typeface="Helvetica" pitchFamily="2" charset="0"/>
              </a:rPr>
              <a:t>Model:</a:t>
            </a:r>
            <a:endParaRPr lang="en-CA" noProof="0">
              <a:latin typeface="Helvetica" pitchFamily="2" charset="0"/>
            </a:endParaRPr>
          </a:p>
          <a:p>
            <a:pPr marL="285750" lvl="0" indent="-285750">
              <a:buFont typeface="Arial" panose="020B0604020202020204" pitchFamily="34" charset="0"/>
              <a:buChar char="•"/>
            </a:pPr>
            <a:r>
              <a:rPr lang="en-CA" sz="1200" noProof="0" dirty="0">
                <a:latin typeface="Helvetica" pitchFamily="2" charset="0"/>
              </a:rPr>
              <a:t>Each neuron is modeled according to McCulloch &amp; Pitts</a:t>
            </a:r>
          </a:p>
          <a:p>
            <a:pPr marL="285750" lvl="0" indent="-285750">
              <a:buFont typeface="Arial" panose="020B0604020202020204" pitchFamily="34" charset="0"/>
              <a:buChar char="•"/>
            </a:pPr>
            <a:r>
              <a:rPr lang="en-CA" sz="1200" noProof="0" dirty="0">
                <a:latin typeface="Helvetica" pitchFamily="2" charset="0"/>
              </a:rPr>
              <a:t>All neurons are connected to one another (complete graph).</a:t>
            </a:r>
          </a:p>
          <a:p>
            <a:pPr marL="285750" lvl="0" indent="-285750">
              <a:buFont typeface="Arial" panose="020B0604020202020204" pitchFamily="34" charset="0"/>
              <a:buChar char="•"/>
            </a:pPr>
            <a:r>
              <a:rPr lang="en-CA" sz="1200" noProof="0" dirty="0">
                <a:latin typeface="Helvetica" pitchFamily="2" charset="0"/>
              </a:rPr>
              <a:t>By analogy with spin models, the network has an energy.</a:t>
            </a:r>
          </a:p>
          <a:p>
            <a:pPr marL="285750" lvl="0" indent="-285750">
              <a:buFont typeface="Arial" panose="020B0604020202020204" pitchFamily="34" charset="0"/>
              <a:buChar char="•"/>
            </a:pPr>
            <a:r>
              <a:rPr lang="en-CA" sz="1200" noProof="0" dirty="0">
                <a:latin typeface="Helvetica" pitchFamily="2" charset="0"/>
              </a:rPr>
              <a:t>A memory is a stable state toward which the system converges</a:t>
            </a:r>
            <a:r>
              <a:rPr lang="en-CA" noProof="0" dirty="0">
                <a:latin typeface="Helvetica" pitchFamily="2" charset="0"/>
              </a:rPr>
              <a:t>.</a:t>
            </a:r>
            <a:endParaRPr lang="en-CA" sz="1100" noProof="0" dirty="0">
              <a:solidFill>
                <a:schemeClr val="dk1"/>
              </a:solidFill>
              <a:latin typeface="Helvetica" pitchFamily="2" charset="0"/>
              <a:ea typeface="Helvetica"/>
              <a:cs typeface="Helvetica"/>
              <a:sym typeface="Helvetica"/>
            </a:endParaRPr>
          </a:p>
        </p:txBody>
      </p:sp>
      <p:pic>
        <p:nvPicPr>
          <p:cNvPr id="254" name="Google Shape;254;p31"/>
          <p:cNvPicPr preferRelativeResize="0"/>
          <p:nvPr/>
        </p:nvPicPr>
        <p:blipFill>
          <a:blip r:embed="rId4">
            <a:alphaModFix/>
          </a:blip>
          <a:stretch>
            <a:fillRect/>
          </a:stretch>
        </p:blipFill>
        <p:spPr>
          <a:xfrm>
            <a:off x="3502300" y="-5"/>
            <a:ext cx="5641702" cy="1669380"/>
          </a:xfrm>
          <a:prstGeom prst="rect">
            <a:avLst/>
          </a:prstGeom>
          <a:noFill/>
          <a:ln>
            <a:noFill/>
          </a:ln>
          <a:effectLst>
            <a:outerShdw blurRad="85725" dist="38100" dir="5400000" algn="bl" rotWithShape="0">
              <a:srgbClr val="000000">
                <a:alpha val="50000"/>
              </a:srgbClr>
            </a:outerShdw>
          </a:effectLst>
        </p:spPr>
      </p:pic>
      <p:sp>
        <p:nvSpPr>
          <p:cNvPr id="255" name="Google Shape;255;p31"/>
          <p:cNvSpPr txBox="1"/>
          <p:nvPr/>
        </p:nvSpPr>
        <p:spPr>
          <a:xfrm>
            <a:off x="3598800" y="3271925"/>
            <a:ext cx="5545200" cy="1579500"/>
          </a:xfrm>
          <a:prstGeom prst="rect">
            <a:avLst/>
          </a:prstGeom>
          <a:noFill/>
          <a:ln>
            <a:noFill/>
          </a:ln>
        </p:spPr>
        <p:txBody>
          <a:bodyPr spcFirstLastPara="1" wrap="square" lIns="91425" tIns="91425" rIns="91425" bIns="91425" anchor="t" anchorCtr="0">
            <a:noAutofit/>
          </a:bodyPr>
          <a:lstStyle/>
          <a:p>
            <a:pPr lvl="0"/>
            <a:r>
              <a:rPr lang="en-CA" b="1" noProof="0" dirty="0"/>
              <a:t>Results:</a:t>
            </a:r>
            <a:endParaRPr lang="en-CA" dirty="0"/>
          </a:p>
          <a:p>
            <a:pPr marL="171450" lvl="0" indent="-171450">
              <a:buFont typeface="Arial" panose="020B0604020202020204" pitchFamily="34" charset="0"/>
              <a:buChar char="•"/>
            </a:pPr>
            <a:r>
              <a:rPr lang="en-CA" sz="1200" noProof="0" dirty="0"/>
              <a:t>If the network is undirected and only one neuron's state is updated at a time, then the network's energy cannot increase, and the energy minima correspond to stable states.</a:t>
            </a:r>
          </a:p>
          <a:p>
            <a:pPr marL="171450" lvl="0" indent="-171450">
              <a:buFont typeface="Arial" panose="020B0604020202020204" pitchFamily="34" charset="0"/>
              <a:buChar char="•"/>
            </a:pPr>
            <a:r>
              <a:rPr lang="en-CA" sz="1200" noProof="0" dirty="0"/>
              <a:t>There exists a very simple procedure for modifying the connection weights to “learn” at least one stable state.</a:t>
            </a:r>
            <a:endParaRPr lang="en-CA" sz="2000" noProof="0" dirty="0">
              <a:solidFill>
                <a:schemeClr val="dk1"/>
              </a:solidFill>
              <a:latin typeface="Helvetica"/>
              <a:ea typeface="Helvetica"/>
              <a:cs typeface="Helvetica"/>
              <a:sym typeface="Helvetic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 grpId="0"/>
      <p:bldP spid="25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9">
          <a:extLst>
            <a:ext uri="{FF2B5EF4-FFF2-40B4-BE49-F238E27FC236}">
              <a16:creationId xmlns:a16="http://schemas.microsoft.com/office/drawing/2014/main" id="{4F486F0B-43BE-9340-DB2B-D093B4D0327D}"/>
            </a:ext>
          </a:extLst>
        </p:cNvPr>
        <p:cNvGrpSpPr/>
        <p:nvPr/>
      </p:nvGrpSpPr>
      <p:grpSpPr>
        <a:xfrm>
          <a:off x="0" y="0"/>
          <a:ext cx="0" cy="0"/>
          <a:chOff x="0" y="0"/>
          <a:chExt cx="0" cy="0"/>
        </a:xfrm>
      </p:grpSpPr>
      <p:pic>
        <p:nvPicPr>
          <p:cNvPr id="5" name="Image 4">
            <a:extLst>
              <a:ext uri="{FF2B5EF4-FFF2-40B4-BE49-F238E27FC236}">
                <a16:creationId xmlns:a16="http://schemas.microsoft.com/office/drawing/2014/main" id="{FA72B1D1-89AA-DE66-0538-21DE09D49509}"/>
              </a:ext>
            </a:extLst>
          </p:cNvPr>
          <p:cNvPicPr>
            <a:picLocks noChangeAspect="1"/>
          </p:cNvPicPr>
          <p:nvPr/>
        </p:nvPicPr>
        <p:blipFill>
          <a:blip r:embed="rId3"/>
          <a:stretch>
            <a:fillRect/>
          </a:stretch>
        </p:blipFill>
        <p:spPr>
          <a:xfrm>
            <a:off x="297292" y="695319"/>
            <a:ext cx="8428417" cy="3940112"/>
          </a:xfrm>
          <a:prstGeom prst="rect">
            <a:avLst/>
          </a:prstGeom>
        </p:spPr>
      </p:pic>
      <p:sp>
        <p:nvSpPr>
          <p:cNvPr id="260" name="Google Shape;260;p32">
            <a:extLst>
              <a:ext uri="{FF2B5EF4-FFF2-40B4-BE49-F238E27FC236}">
                <a16:creationId xmlns:a16="http://schemas.microsoft.com/office/drawing/2014/main" id="{0ED904FB-3186-0344-040B-D958AC082179}"/>
              </a:ext>
            </a:extLst>
          </p:cNvPr>
          <p:cNvSpPr txBox="1"/>
          <p:nvPr/>
        </p:nvSpPr>
        <p:spPr>
          <a:xfrm>
            <a:off x="239049" y="234425"/>
            <a:ext cx="8715525"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a:solidFill>
                  <a:schemeClr val="dk1"/>
                </a:solidFill>
                <a:latin typeface="Helvetica"/>
                <a:ea typeface="Helvetica"/>
                <a:cs typeface="Helvetica"/>
                <a:sym typeface="Helvetica"/>
              </a:rPr>
              <a:t>The Hopfield network: images, states, vectors et matrices </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
        <p:nvSpPr>
          <p:cNvPr id="262" name="Google Shape;262;p32">
            <a:extLst>
              <a:ext uri="{FF2B5EF4-FFF2-40B4-BE49-F238E27FC236}">
                <a16:creationId xmlns:a16="http://schemas.microsoft.com/office/drawing/2014/main" id="{2EC97525-97E8-F8F4-D418-CB3FEFF12612}"/>
              </a:ext>
            </a:extLst>
          </p:cNvPr>
          <p:cNvSpPr txBox="1"/>
          <p:nvPr/>
        </p:nvSpPr>
        <p:spPr>
          <a:xfrm>
            <a:off x="60500" y="3604775"/>
            <a:ext cx="17778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000" noProof="0">
                <a:solidFill>
                  <a:schemeClr val="dk2"/>
                </a:solidFill>
                <a:latin typeface="Helvetica"/>
                <a:ea typeface="Helvetica"/>
                <a:cs typeface="Helvetica"/>
                <a:sym typeface="Helvetica"/>
              </a:rPr>
              <a:t>Binay image with 3x3 pixels</a:t>
            </a:r>
          </a:p>
        </p:txBody>
      </p:sp>
      <p:sp>
        <p:nvSpPr>
          <p:cNvPr id="263" name="Google Shape;263;p32">
            <a:extLst>
              <a:ext uri="{FF2B5EF4-FFF2-40B4-BE49-F238E27FC236}">
                <a16:creationId xmlns:a16="http://schemas.microsoft.com/office/drawing/2014/main" id="{EA8D6947-A04D-62E5-9A78-84AEF6038ADC}"/>
              </a:ext>
            </a:extLst>
          </p:cNvPr>
          <p:cNvSpPr txBox="1"/>
          <p:nvPr/>
        </p:nvSpPr>
        <p:spPr>
          <a:xfrm>
            <a:off x="2500706" y="3603156"/>
            <a:ext cx="1486078"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000" dirty="0">
                <a:solidFill>
                  <a:schemeClr val="dk2"/>
                </a:solidFill>
                <a:latin typeface="Helvetica"/>
                <a:ea typeface="Helvetica"/>
                <a:cs typeface="Helvetica"/>
                <a:sym typeface="Helvetica"/>
              </a:rPr>
              <a:t>Network of 9 </a:t>
            </a:r>
            <a:r>
              <a:rPr lang="fr-CA" sz="1000" dirty="0" err="1">
                <a:solidFill>
                  <a:schemeClr val="dk2"/>
                </a:solidFill>
                <a:latin typeface="Helvetica"/>
                <a:ea typeface="Helvetica"/>
                <a:cs typeface="Helvetica"/>
                <a:sym typeface="Helvetica"/>
              </a:rPr>
              <a:t>neurons</a:t>
            </a:r>
            <a:endParaRPr sz="1000" dirty="0">
              <a:solidFill>
                <a:schemeClr val="dk2"/>
              </a:solidFill>
              <a:latin typeface="Helvetica"/>
              <a:ea typeface="Helvetica"/>
              <a:cs typeface="Helvetica"/>
              <a:sym typeface="Helvetica"/>
            </a:endParaRPr>
          </a:p>
        </p:txBody>
      </p:sp>
      <p:sp>
        <p:nvSpPr>
          <p:cNvPr id="265" name="Google Shape;265;p32">
            <a:extLst>
              <a:ext uri="{FF2B5EF4-FFF2-40B4-BE49-F238E27FC236}">
                <a16:creationId xmlns:a16="http://schemas.microsoft.com/office/drawing/2014/main" id="{318D8B5C-BA0E-CB29-B3BF-F9AA43A5D324}"/>
              </a:ext>
            </a:extLst>
          </p:cNvPr>
          <p:cNvSpPr txBox="1"/>
          <p:nvPr/>
        </p:nvSpPr>
        <p:spPr>
          <a:xfrm>
            <a:off x="4649825" y="2389950"/>
            <a:ext cx="15444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000" dirty="0">
                <a:solidFill>
                  <a:schemeClr val="dk2"/>
                </a:solidFill>
                <a:latin typeface="Helvetica"/>
                <a:ea typeface="Helvetica"/>
                <a:cs typeface="Helvetica"/>
                <a:sym typeface="Helvetica"/>
              </a:rPr>
              <a:t>Network neuronal state </a:t>
            </a:r>
            <a:endParaRPr sz="1000" dirty="0">
              <a:solidFill>
                <a:schemeClr val="dk2"/>
              </a:solidFill>
              <a:latin typeface="Helvetica"/>
              <a:ea typeface="Helvetica"/>
              <a:cs typeface="Helvetica"/>
              <a:sym typeface="Helvetica"/>
            </a:endParaRPr>
          </a:p>
        </p:txBody>
      </p:sp>
      <p:sp>
        <p:nvSpPr>
          <p:cNvPr id="266" name="Google Shape;266;p32">
            <a:extLst>
              <a:ext uri="{FF2B5EF4-FFF2-40B4-BE49-F238E27FC236}">
                <a16:creationId xmlns:a16="http://schemas.microsoft.com/office/drawing/2014/main" id="{4092867E-9ECC-D3F9-7ACA-F550BF1B924F}"/>
              </a:ext>
            </a:extLst>
          </p:cNvPr>
          <p:cNvSpPr txBox="1"/>
          <p:nvPr/>
        </p:nvSpPr>
        <p:spPr>
          <a:xfrm>
            <a:off x="6430725" y="2665375"/>
            <a:ext cx="17778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CA" sz="1000" noProof="0">
                <a:solidFill>
                  <a:schemeClr val="dk2"/>
                </a:solidFill>
                <a:latin typeface="Helvetica"/>
                <a:ea typeface="Helvetica"/>
                <a:cs typeface="Helvetica"/>
                <a:sym typeface="Helvetica"/>
              </a:rPr>
              <a:t>Ordered neuronal state</a:t>
            </a:r>
          </a:p>
        </p:txBody>
      </p:sp>
      <p:sp>
        <p:nvSpPr>
          <p:cNvPr id="267" name="Google Shape;267;p32">
            <a:extLst>
              <a:ext uri="{FF2B5EF4-FFF2-40B4-BE49-F238E27FC236}">
                <a16:creationId xmlns:a16="http://schemas.microsoft.com/office/drawing/2014/main" id="{1A8D895D-15BA-836E-6176-8932D6191B82}"/>
              </a:ext>
            </a:extLst>
          </p:cNvPr>
          <p:cNvSpPr txBox="1"/>
          <p:nvPr/>
        </p:nvSpPr>
        <p:spPr>
          <a:xfrm>
            <a:off x="8149800" y="2428325"/>
            <a:ext cx="9942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000" noProof="0">
                <a:solidFill>
                  <a:schemeClr val="dk2"/>
                </a:solidFill>
                <a:latin typeface="Helvetica"/>
                <a:ea typeface="Helvetica"/>
                <a:cs typeface="Helvetica"/>
                <a:sym typeface="Helvetica"/>
              </a:rPr>
              <a:t>Vector state</a:t>
            </a:r>
          </a:p>
        </p:txBody>
      </p:sp>
      <p:sp>
        <p:nvSpPr>
          <p:cNvPr id="269" name="Google Shape;269;p32">
            <a:extLst>
              <a:ext uri="{FF2B5EF4-FFF2-40B4-BE49-F238E27FC236}">
                <a16:creationId xmlns:a16="http://schemas.microsoft.com/office/drawing/2014/main" id="{E3EBF5EF-28EE-6C80-037F-B9E0D6776B26}"/>
              </a:ext>
            </a:extLst>
          </p:cNvPr>
          <p:cNvSpPr txBox="1"/>
          <p:nvPr/>
        </p:nvSpPr>
        <p:spPr>
          <a:xfrm>
            <a:off x="4652925" y="4732725"/>
            <a:ext cx="17778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000" noProof="0">
                <a:solidFill>
                  <a:schemeClr val="dk2"/>
                </a:solidFill>
                <a:latin typeface="Helvetica"/>
                <a:ea typeface="Helvetica"/>
                <a:cs typeface="Helvetica"/>
                <a:sym typeface="Helvetica"/>
              </a:rPr>
              <a:t>Synaptic connections</a:t>
            </a:r>
          </a:p>
        </p:txBody>
      </p:sp>
      <p:sp>
        <p:nvSpPr>
          <p:cNvPr id="270" name="Google Shape;270;p32">
            <a:extLst>
              <a:ext uri="{FF2B5EF4-FFF2-40B4-BE49-F238E27FC236}">
                <a16:creationId xmlns:a16="http://schemas.microsoft.com/office/drawing/2014/main" id="{48CC3FCD-13EA-4CCB-FC96-01A46D9874AB}"/>
              </a:ext>
            </a:extLst>
          </p:cNvPr>
          <p:cNvSpPr txBox="1"/>
          <p:nvPr/>
        </p:nvSpPr>
        <p:spPr>
          <a:xfrm>
            <a:off x="7319625" y="4690681"/>
            <a:ext cx="1302600"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000" noProof="0">
                <a:solidFill>
                  <a:schemeClr val="dk2"/>
                </a:solidFill>
                <a:latin typeface="Helvetica"/>
                <a:ea typeface="Helvetica"/>
                <a:cs typeface="Helvetica"/>
                <a:sym typeface="Helvetica"/>
              </a:rPr>
              <a:t>Weight matrix </a:t>
            </a:r>
          </a:p>
        </p:txBody>
      </p:sp>
      <p:pic>
        <p:nvPicPr>
          <p:cNvPr id="2" name="Image 1">
            <a:extLst>
              <a:ext uri="{FF2B5EF4-FFF2-40B4-BE49-F238E27FC236}">
                <a16:creationId xmlns:a16="http://schemas.microsoft.com/office/drawing/2014/main" id="{9180AA29-89D5-B2BA-C46B-458706E57E66}"/>
              </a:ext>
            </a:extLst>
          </p:cNvPr>
          <p:cNvPicPr>
            <a:picLocks noChangeAspect="1"/>
          </p:cNvPicPr>
          <p:nvPr/>
        </p:nvPicPr>
        <p:blipFill>
          <a:blip r:embed="rId4"/>
          <a:stretch>
            <a:fillRect/>
          </a:stretch>
        </p:blipFill>
        <p:spPr>
          <a:xfrm>
            <a:off x="8565204" y="2735608"/>
            <a:ext cx="218997" cy="157354"/>
          </a:xfrm>
          <a:prstGeom prst="rect">
            <a:avLst/>
          </a:prstGeom>
        </p:spPr>
      </p:pic>
      <p:pic>
        <p:nvPicPr>
          <p:cNvPr id="3" name="Image 2">
            <a:extLst>
              <a:ext uri="{FF2B5EF4-FFF2-40B4-BE49-F238E27FC236}">
                <a16:creationId xmlns:a16="http://schemas.microsoft.com/office/drawing/2014/main" id="{4DDD23FE-26E3-7F14-6AAE-40E3137F5ED8}"/>
              </a:ext>
            </a:extLst>
          </p:cNvPr>
          <p:cNvPicPr>
            <a:picLocks noChangeAspect="1"/>
          </p:cNvPicPr>
          <p:nvPr/>
        </p:nvPicPr>
        <p:blipFill>
          <a:blip r:embed="rId5"/>
          <a:stretch>
            <a:fillRect/>
          </a:stretch>
        </p:blipFill>
        <p:spPr>
          <a:xfrm>
            <a:off x="8461493" y="4718232"/>
            <a:ext cx="264216" cy="204968"/>
          </a:xfrm>
          <a:prstGeom prst="rect">
            <a:avLst/>
          </a:prstGeom>
        </p:spPr>
      </p:pic>
      <p:sp>
        <p:nvSpPr>
          <p:cNvPr id="4" name="Rectangle 3">
            <a:extLst>
              <a:ext uri="{FF2B5EF4-FFF2-40B4-BE49-F238E27FC236}">
                <a16:creationId xmlns:a16="http://schemas.microsoft.com/office/drawing/2014/main" id="{9C0D7C47-ED5C-BE05-BF1A-D0E0E872753E}"/>
              </a:ext>
            </a:extLst>
          </p:cNvPr>
          <p:cNvSpPr/>
          <p:nvPr/>
        </p:nvSpPr>
        <p:spPr>
          <a:xfrm>
            <a:off x="4511500" y="3090206"/>
            <a:ext cx="4557672" cy="202530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a:extLst>
              <a:ext uri="{FF2B5EF4-FFF2-40B4-BE49-F238E27FC236}">
                <a16:creationId xmlns:a16="http://schemas.microsoft.com/office/drawing/2014/main" id="{5917C3FC-78BA-87E3-E460-502BA1FC716F}"/>
              </a:ext>
            </a:extLst>
          </p:cNvPr>
          <p:cNvSpPr/>
          <p:nvPr/>
        </p:nvSpPr>
        <p:spPr>
          <a:xfrm>
            <a:off x="4511500" y="714506"/>
            <a:ext cx="4557672" cy="21959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8709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a:off x="311700" y="317999"/>
            <a:ext cx="8520600" cy="716987"/>
          </a:xfrm>
          <a:prstGeom prst="rect">
            <a:avLst/>
          </a:prstGeom>
        </p:spPr>
        <p:txBody>
          <a:bodyPr spcFirstLastPara="1" wrap="square" lIns="91425" tIns="91425" rIns="91425" bIns="91425" anchor="b" anchorCtr="0">
            <a:normAutofit fontScale="90000"/>
          </a:bodyPr>
          <a:lstStyle/>
          <a:p>
            <a:pPr marL="0" lvl="0" indent="0" algn="ctr" rtl="0">
              <a:lnSpc>
                <a:spcPct val="137500"/>
              </a:lnSpc>
              <a:spcBef>
                <a:spcPts val="0"/>
              </a:spcBef>
              <a:spcAft>
                <a:spcPts val="0"/>
              </a:spcAft>
              <a:buClr>
                <a:schemeClr val="dk1"/>
              </a:buClr>
              <a:buSzPts val="1100"/>
              <a:buFont typeface="Arial"/>
              <a:buNone/>
            </a:pPr>
            <a:r>
              <a:rPr lang="en-CA" sz="2400" b="1" noProof="0">
                <a:highlight>
                  <a:srgbClr val="FFFFFF"/>
                </a:highlight>
                <a:latin typeface="Helvetica"/>
                <a:ea typeface="Helvetica"/>
                <a:cs typeface="Helvetica"/>
                <a:sym typeface="Helvetica"/>
              </a:rPr>
              <a:t>The Nobel Prize in Physics 2024</a:t>
            </a:r>
            <a:br>
              <a:rPr lang="en-CA" sz="2400" b="1" noProof="0">
                <a:highlight>
                  <a:srgbClr val="FFFFFF"/>
                </a:highlight>
                <a:latin typeface="Helvetica"/>
                <a:ea typeface="Helvetica"/>
                <a:cs typeface="Helvetica"/>
                <a:sym typeface="Helvetica"/>
              </a:rPr>
            </a:br>
            <a:r>
              <a:rPr lang="en-CA" sz="1200" noProof="0">
                <a:solidFill>
                  <a:schemeClr val="bg2">
                    <a:lumMod val="75000"/>
                  </a:schemeClr>
                </a:solidFill>
                <a:highlight>
                  <a:srgbClr val="FFFFFF"/>
                </a:highlight>
                <a:latin typeface="Helvetica"/>
                <a:ea typeface="Helvetica"/>
                <a:cs typeface="Helvetica"/>
                <a:sym typeface="Helvetica"/>
              </a:rPr>
              <a:t>2024-10-08</a:t>
            </a:r>
            <a:endParaRPr lang="en-CA" sz="2400" noProof="0">
              <a:solidFill>
                <a:schemeClr val="bg2">
                  <a:lumMod val="75000"/>
                </a:schemeClr>
              </a:solidFill>
              <a:latin typeface="Helvetica"/>
              <a:ea typeface="Helvetica"/>
              <a:cs typeface="Helvetica"/>
              <a:sym typeface="Helvetica"/>
            </a:endParaRPr>
          </a:p>
        </p:txBody>
      </p:sp>
      <p:pic>
        <p:nvPicPr>
          <p:cNvPr id="64" name="Google Shape;64;p14"/>
          <p:cNvPicPr preferRelativeResize="0"/>
          <p:nvPr/>
        </p:nvPicPr>
        <p:blipFill rotWithShape="1">
          <a:blip r:embed="rId3">
            <a:alphaModFix/>
          </a:blip>
          <a:srcRect r="25244" b="55066"/>
          <a:stretch/>
        </p:blipFill>
        <p:spPr>
          <a:xfrm>
            <a:off x="2473850" y="3561688"/>
            <a:ext cx="4196301" cy="546825"/>
          </a:xfrm>
          <a:prstGeom prst="rect">
            <a:avLst/>
          </a:prstGeom>
          <a:noFill/>
          <a:ln>
            <a:noFill/>
          </a:ln>
        </p:spPr>
      </p:pic>
      <p:pic>
        <p:nvPicPr>
          <p:cNvPr id="65" name="Google Shape;65;p14"/>
          <p:cNvPicPr preferRelativeResize="0"/>
          <p:nvPr/>
        </p:nvPicPr>
        <p:blipFill>
          <a:blip r:embed="rId4">
            <a:alphaModFix/>
          </a:blip>
          <a:stretch>
            <a:fillRect/>
          </a:stretch>
        </p:blipFill>
        <p:spPr>
          <a:xfrm>
            <a:off x="2654525" y="1121300"/>
            <a:ext cx="1626926" cy="2440374"/>
          </a:xfrm>
          <a:prstGeom prst="rect">
            <a:avLst/>
          </a:prstGeom>
          <a:noFill/>
          <a:ln>
            <a:noFill/>
          </a:ln>
        </p:spPr>
      </p:pic>
      <p:pic>
        <p:nvPicPr>
          <p:cNvPr id="66" name="Google Shape;66;p14"/>
          <p:cNvPicPr preferRelativeResize="0"/>
          <p:nvPr/>
        </p:nvPicPr>
        <p:blipFill>
          <a:blip r:embed="rId5">
            <a:alphaModFix/>
          </a:blip>
          <a:stretch>
            <a:fillRect/>
          </a:stretch>
        </p:blipFill>
        <p:spPr>
          <a:xfrm>
            <a:off x="4908775" y="1121287"/>
            <a:ext cx="1626926" cy="2440388"/>
          </a:xfrm>
          <a:prstGeom prst="rect">
            <a:avLst/>
          </a:prstGeom>
          <a:noFill/>
          <a:ln>
            <a:noFill/>
          </a:ln>
        </p:spPr>
      </p:pic>
      <p:sp>
        <p:nvSpPr>
          <p:cNvPr id="67" name="Google Shape;67;p14"/>
          <p:cNvSpPr txBox="1"/>
          <p:nvPr/>
        </p:nvSpPr>
        <p:spPr>
          <a:xfrm>
            <a:off x="121800" y="4134099"/>
            <a:ext cx="9022200" cy="716987"/>
          </a:xfrm>
          <a:prstGeom prst="rect">
            <a:avLst/>
          </a:prstGeom>
          <a:noFill/>
          <a:ln>
            <a:noFill/>
          </a:ln>
        </p:spPr>
        <p:txBody>
          <a:bodyPr spcFirstLastPara="1" wrap="square" lIns="91425" tIns="91425" rIns="91425" bIns="91425" anchor="t" anchorCtr="0">
            <a:noAutofit/>
          </a:bodyPr>
          <a:lstStyle/>
          <a:p>
            <a:pPr lvl="0" algn="ctr"/>
            <a:r>
              <a:rPr lang="en-CA" sz="1800" i="1" dirty="0"/>
              <a:t>“</a:t>
            </a:r>
            <a:r>
              <a:rPr lang="en-CA" sz="1800" i="1" noProof="0" dirty="0"/>
              <a:t>for foundational discoveries and inventions that enable machine learning with artificial neural networks”</a:t>
            </a:r>
            <a:endParaRPr lang="en-CA" sz="2400" i="1" noProof="0" dirty="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3"/>
          <p:cNvSpPr txBox="1"/>
          <p:nvPr/>
        </p:nvSpPr>
        <p:spPr>
          <a:xfrm>
            <a:off x="239050" y="234425"/>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a:solidFill>
                  <a:schemeClr val="dk1"/>
                </a:solidFill>
                <a:latin typeface="Helvetica"/>
                <a:ea typeface="Helvetica"/>
                <a:cs typeface="Helvetica"/>
                <a:sym typeface="Helvetica"/>
              </a:rPr>
              <a:t>The Hopfield network: dynamics</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pic>
        <p:nvPicPr>
          <p:cNvPr id="3" name="Image 2">
            <a:extLst>
              <a:ext uri="{FF2B5EF4-FFF2-40B4-BE49-F238E27FC236}">
                <a16:creationId xmlns:a16="http://schemas.microsoft.com/office/drawing/2014/main" id="{911BFB88-98BB-DAC6-AE71-AC87AB849CDA}"/>
              </a:ext>
            </a:extLst>
          </p:cNvPr>
          <p:cNvPicPr>
            <a:picLocks noChangeAspect="1"/>
          </p:cNvPicPr>
          <p:nvPr/>
        </p:nvPicPr>
        <p:blipFill>
          <a:blip r:embed="rId3"/>
          <a:stretch>
            <a:fillRect/>
          </a:stretch>
        </p:blipFill>
        <p:spPr>
          <a:xfrm>
            <a:off x="146864" y="941070"/>
            <a:ext cx="8850272" cy="32613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4">
          <a:extLst>
            <a:ext uri="{FF2B5EF4-FFF2-40B4-BE49-F238E27FC236}">
              <a16:creationId xmlns:a16="http://schemas.microsoft.com/office/drawing/2014/main" id="{90DFDB76-FCCC-3CC2-FE95-5EF3A16881A1}"/>
            </a:ext>
          </a:extLst>
        </p:cNvPr>
        <p:cNvGrpSpPr/>
        <p:nvPr/>
      </p:nvGrpSpPr>
      <p:grpSpPr>
        <a:xfrm>
          <a:off x="0" y="0"/>
          <a:ext cx="0" cy="0"/>
          <a:chOff x="0" y="0"/>
          <a:chExt cx="0" cy="0"/>
        </a:xfrm>
      </p:grpSpPr>
      <p:pic>
        <p:nvPicPr>
          <p:cNvPr id="3" name="Image 2">
            <a:extLst>
              <a:ext uri="{FF2B5EF4-FFF2-40B4-BE49-F238E27FC236}">
                <a16:creationId xmlns:a16="http://schemas.microsoft.com/office/drawing/2014/main" id="{CE212AC0-B18B-2CE6-6E54-4532A763F269}"/>
              </a:ext>
            </a:extLst>
          </p:cNvPr>
          <p:cNvPicPr>
            <a:picLocks noChangeAspect="1"/>
          </p:cNvPicPr>
          <p:nvPr/>
        </p:nvPicPr>
        <p:blipFill>
          <a:blip r:embed="rId3"/>
          <a:srcRect l="26984"/>
          <a:stretch/>
        </p:blipFill>
        <p:spPr>
          <a:xfrm rot="10800000">
            <a:off x="2833050" y="3096552"/>
            <a:ext cx="5675067" cy="1467552"/>
          </a:xfrm>
          <a:prstGeom prst="rect">
            <a:avLst/>
          </a:prstGeom>
        </p:spPr>
      </p:pic>
      <p:pic>
        <p:nvPicPr>
          <p:cNvPr id="4" name="Image 3">
            <a:extLst>
              <a:ext uri="{FF2B5EF4-FFF2-40B4-BE49-F238E27FC236}">
                <a16:creationId xmlns:a16="http://schemas.microsoft.com/office/drawing/2014/main" id="{74C8632C-F68C-BFDB-9BBE-3606361A7AD0}"/>
              </a:ext>
            </a:extLst>
          </p:cNvPr>
          <p:cNvPicPr>
            <a:picLocks noChangeAspect="1"/>
          </p:cNvPicPr>
          <p:nvPr/>
        </p:nvPicPr>
        <p:blipFill>
          <a:blip r:embed="rId3"/>
          <a:stretch>
            <a:fillRect/>
          </a:stretch>
        </p:blipFill>
        <p:spPr>
          <a:xfrm rot="10800000">
            <a:off x="685800" y="1252084"/>
            <a:ext cx="7772400" cy="1467552"/>
          </a:xfrm>
          <a:prstGeom prst="rect">
            <a:avLst/>
          </a:prstGeom>
        </p:spPr>
      </p:pic>
      <p:sp>
        <p:nvSpPr>
          <p:cNvPr id="12" name="Virage 11">
            <a:extLst>
              <a:ext uri="{FF2B5EF4-FFF2-40B4-BE49-F238E27FC236}">
                <a16:creationId xmlns:a16="http://schemas.microsoft.com/office/drawing/2014/main" id="{0418D624-9B70-08F9-5C02-92FD3741358D}"/>
              </a:ext>
            </a:extLst>
          </p:cNvPr>
          <p:cNvSpPr/>
          <p:nvPr/>
        </p:nvSpPr>
        <p:spPr>
          <a:xfrm rot="2343753">
            <a:off x="2285065" y="1805987"/>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3" name="Virage 12">
            <a:extLst>
              <a:ext uri="{FF2B5EF4-FFF2-40B4-BE49-F238E27FC236}">
                <a16:creationId xmlns:a16="http://schemas.microsoft.com/office/drawing/2014/main" id="{87E758B5-1EF5-E391-B14A-50285A2A71CE}"/>
              </a:ext>
            </a:extLst>
          </p:cNvPr>
          <p:cNvSpPr/>
          <p:nvPr/>
        </p:nvSpPr>
        <p:spPr>
          <a:xfrm rot="2343753">
            <a:off x="4422171" y="1805988"/>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4" name="Virage 13">
            <a:extLst>
              <a:ext uri="{FF2B5EF4-FFF2-40B4-BE49-F238E27FC236}">
                <a16:creationId xmlns:a16="http://schemas.microsoft.com/office/drawing/2014/main" id="{5C8648CD-203C-440E-209D-5B6CBEDE4C4E}"/>
              </a:ext>
            </a:extLst>
          </p:cNvPr>
          <p:cNvSpPr/>
          <p:nvPr/>
        </p:nvSpPr>
        <p:spPr>
          <a:xfrm rot="2343753">
            <a:off x="6591465" y="1805988"/>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5" name="Virage 14">
            <a:extLst>
              <a:ext uri="{FF2B5EF4-FFF2-40B4-BE49-F238E27FC236}">
                <a16:creationId xmlns:a16="http://schemas.microsoft.com/office/drawing/2014/main" id="{36DAA04E-DFFF-29CE-05D8-480426DAED8E}"/>
              </a:ext>
            </a:extLst>
          </p:cNvPr>
          <p:cNvSpPr/>
          <p:nvPr/>
        </p:nvSpPr>
        <p:spPr>
          <a:xfrm rot="2343753">
            <a:off x="4422171" y="3760731"/>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6" name="Virage 15">
            <a:extLst>
              <a:ext uri="{FF2B5EF4-FFF2-40B4-BE49-F238E27FC236}">
                <a16:creationId xmlns:a16="http://schemas.microsoft.com/office/drawing/2014/main" id="{2EBAD2B7-BA0E-BC0A-81CE-2A4E49B8E733}"/>
              </a:ext>
            </a:extLst>
          </p:cNvPr>
          <p:cNvSpPr/>
          <p:nvPr/>
        </p:nvSpPr>
        <p:spPr>
          <a:xfrm rot="2343753">
            <a:off x="6591465" y="3760731"/>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8" name="Virage 17">
            <a:extLst>
              <a:ext uri="{FF2B5EF4-FFF2-40B4-BE49-F238E27FC236}">
                <a16:creationId xmlns:a16="http://schemas.microsoft.com/office/drawing/2014/main" id="{AB54245F-45D4-A7BC-FD1F-D0ECBCD2E47E}"/>
              </a:ext>
            </a:extLst>
          </p:cNvPr>
          <p:cNvSpPr/>
          <p:nvPr/>
        </p:nvSpPr>
        <p:spPr>
          <a:xfrm rot="2343753">
            <a:off x="2299736" y="3698569"/>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9" name="Rectangle 18">
            <a:extLst>
              <a:ext uri="{FF2B5EF4-FFF2-40B4-BE49-F238E27FC236}">
                <a16:creationId xmlns:a16="http://schemas.microsoft.com/office/drawing/2014/main" id="{75E23E7E-6F49-C7D4-7C41-F3CB1CDCA302}"/>
              </a:ext>
            </a:extLst>
          </p:cNvPr>
          <p:cNvSpPr/>
          <p:nvPr/>
        </p:nvSpPr>
        <p:spPr>
          <a:xfrm>
            <a:off x="1168963" y="2237425"/>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a:extLst>
              <a:ext uri="{FF2B5EF4-FFF2-40B4-BE49-F238E27FC236}">
                <a16:creationId xmlns:a16="http://schemas.microsoft.com/office/drawing/2014/main" id="{C11E1E94-CB07-69AA-369F-D2726FFCAF06}"/>
              </a:ext>
            </a:extLst>
          </p:cNvPr>
          <p:cNvSpPr/>
          <p:nvPr/>
        </p:nvSpPr>
        <p:spPr>
          <a:xfrm>
            <a:off x="3285439" y="1741510"/>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98FAFB3D-0B8D-2FB8-CAAF-01AA21E7A6A0}"/>
              </a:ext>
            </a:extLst>
          </p:cNvPr>
          <p:cNvSpPr/>
          <p:nvPr/>
        </p:nvSpPr>
        <p:spPr>
          <a:xfrm>
            <a:off x="5871819" y="2228582"/>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Rectangle 22">
            <a:extLst>
              <a:ext uri="{FF2B5EF4-FFF2-40B4-BE49-F238E27FC236}">
                <a16:creationId xmlns:a16="http://schemas.microsoft.com/office/drawing/2014/main" id="{925B6E8E-F270-C9B3-A8F7-D6DD430869F7}"/>
              </a:ext>
            </a:extLst>
          </p:cNvPr>
          <p:cNvSpPr/>
          <p:nvPr/>
        </p:nvSpPr>
        <p:spPr>
          <a:xfrm>
            <a:off x="3310353" y="4084129"/>
            <a:ext cx="476230"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Rectangle 24">
            <a:extLst>
              <a:ext uri="{FF2B5EF4-FFF2-40B4-BE49-F238E27FC236}">
                <a16:creationId xmlns:a16="http://schemas.microsoft.com/office/drawing/2014/main" id="{BC4C069A-425E-8B51-1C65-478B4E85898E}"/>
              </a:ext>
            </a:extLst>
          </p:cNvPr>
          <p:cNvSpPr/>
          <p:nvPr/>
        </p:nvSpPr>
        <p:spPr>
          <a:xfrm>
            <a:off x="5422545" y="3585632"/>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Image 1">
            <a:extLst>
              <a:ext uri="{FF2B5EF4-FFF2-40B4-BE49-F238E27FC236}">
                <a16:creationId xmlns:a16="http://schemas.microsoft.com/office/drawing/2014/main" id="{74A2AA2B-E30D-4057-F15C-D3D598635BC7}"/>
              </a:ext>
            </a:extLst>
          </p:cNvPr>
          <p:cNvPicPr>
            <a:picLocks noChangeAspect="1"/>
          </p:cNvPicPr>
          <p:nvPr/>
        </p:nvPicPr>
        <p:blipFill>
          <a:blip r:embed="rId3"/>
          <a:srcRect l="81144"/>
          <a:stretch/>
        </p:blipFill>
        <p:spPr>
          <a:xfrm rot="10800000">
            <a:off x="670305" y="3095478"/>
            <a:ext cx="1465521" cy="1467552"/>
          </a:xfrm>
          <a:prstGeom prst="rect">
            <a:avLst/>
          </a:prstGeom>
        </p:spPr>
      </p:pic>
      <p:sp>
        <p:nvSpPr>
          <p:cNvPr id="22" name="Rectangle 21">
            <a:extLst>
              <a:ext uri="{FF2B5EF4-FFF2-40B4-BE49-F238E27FC236}">
                <a16:creationId xmlns:a16="http://schemas.microsoft.com/office/drawing/2014/main" id="{167462F5-E0C7-8E86-E7A7-B400EEADE82C}"/>
              </a:ext>
            </a:extLst>
          </p:cNvPr>
          <p:cNvSpPr/>
          <p:nvPr/>
        </p:nvSpPr>
        <p:spPr>
          <a:xfrm>
            <a:off x="677474" y="4087305"/>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a:extLst>
              <a:ext uri="{FF2B5EF4-FFF2-40B4-BE49-F238E27FC236}">
                <a16:creationId xmlns:a16="http://schemas.microsoft.com/office/drawing/2014/main" id="{A3028243-865A-B77B-331D-1AC4088262AA}"/>
              </a:ext>
            </a:extLst>
          </p:cNvPr>
          <p:cNvSpPr/>
          <p:nvPr/>
        </p:nvSpPr>
        <p:spPr>
          <a:xfrm>
            <a:off x="2117856" y="1084308"/>
            <a:ext cx="2217776" cy="173638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D25C26D3-0A74-DAA0-A000-9AE2C3B22783}"/>
              </a:ext>
            </a:extLst>
          </p:cNvPr>
          <p:cNvSpPr/>
          <p:nvPr/>
        </p:nvSpPr>
        <p:spPr>
          <a:xfrm>
            <a:off x="4277770" y="1082593"/>
            <a:ext cx="2091447" cy="18255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63802D39-9E6B-2DDC-0C88-C4093072AA7B}"/>
              </a:ext>
            </a:extLst>
          </p:cNvPr>
          <p:cNvSpPr/>
          <p:nvPr/>
        </p:nvSpPr>
        <p:spPr>
          <a:xfrm>
            <a:off x="6369217" y="1091365"/>
            <a:ext cx="2256817" cy="172227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Google Shape;275;p33">
            <a:extLst>
              <a:ext uri="{FF2B5EF4-FFF2-40B4-BE49-F238E27FC236}">
                <a16:creationId xmlns:a16="http://schemas.microsoft.com/office/drawing/2014/main" id="{887D5865-155B-3D18-E135-1E6FFC147347}"/>
              </a:ext>
            </a:extLst>
          </p:cNvPr>
          <p:cNvSpPr txBox="1"/>
          <p:nvPr/>
        </p:nvSpPr>
        <p:spPr>
          <a:xfrm>
            <a:off x="239050" y="234425"/>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a:solidFill>
                  <a:schemeClr val="dk1"/>
                </a:solidFill>
                <a:latin typeface="Helvetica"/>
                <a:ea typeface="Helvetica"/>
                <a:cs typeface="Helvetica"/>
                <a:sym typeface="Helvetica"/>
              </a:rPr>
              <a:t>The Hopfield network: dynamics</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Tree>
    <p:extLst>
      <p:ext uri="{BB962C8B-B14F-4D97-AF65-F5344CB8AC3E}">
        <p14:creationId xmlns:p14="http://schemas.microsoft.com/office/powerpoint/2010/main" val="3450460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8" grpId="0" animBg="1"/>
      <p:bldP spid="19" grpId="0" animBg="1"/>
      <p:bldP spid="20" grpId="0" animBg="1"/>
      <p:bldP spid="21" grpId="0" animBg="1"/>
      <p:bldP spid="23" grpId="0" animBg="1"/>
      <p:bldP spid="25" grpId="0" animBg="1"/>
      <p:bldP spid="22" grpId="0" animBg="1"/>
      <p:bldP spid="6" grpId="0" animBg="1"/>
      <p:bldP spid="7"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4">
          <a:extLst>
            <a:ext uri="{FF2B5EF4-FFF2-40B4-BE49-F238E27FC236}">
              <a16:creationId xmlns:a16="http://schemas.microsoft.com/office/drawing/2014/main" id="{1B657138-53A7-5C9A-560A-45A94847566F}"/>
            </a:ext>
          </a:extLst>
        </p:cNvPr>
        <p:cNvGrpSpPr/>
        <p:nvPr/>
      </p:nvGrpSpPr>
      <p:grpSpPr>
        <a:xfrm>
          <a:off x="0" y="0"/>
          <a:ext cx="0" cy="0"/>
          <a:chOff x="0" y="0"/>
          <a:chExt cx="0" cy="0"/>
        </a:xfrm>
      </p:grpSpPr>
      <p:sp>
        <p:nvSpPr>
          <p:cNvPr id="275" name="Google Shape;275;p33">
            <a:extLst>
              <a:ext uri="{FF2B5EF4-FFF2-40B4-BE49-F238E27FC236}">
                <a16:creationId xmlns:a16="http://schemas.microsoft.com/office/drawing/2014/main" id="{C16EDDA0-9802-F50D-5E3E-41885628656E}"/>
              </a:ext>
            </a:extLst>
          </p:cNvPr>
          <p:cNvSpPr txBox="1"/>
          <p:nvPr/>
        </p:nvSpPr>
        <p:spPr>
          <a:xfrm>
            <a:off x="239050" y="234425"/>
            <a:ext cx="8021030" cy="553800"/>
          </a:xfrm>
          <a:prstGeom prst="rect">
            <a:avLst/>
          </a:prstGeom>
          <a:noFill/>
          <a:ln>
            <a:noFill/>
          </a:ln>
        </p:spPr>
        <p:txBody>
          <a:bodyPr spcFirstLastPara="1" wrap="square" lIns="91425" tIns="91425" rIns="91425" bIns="91425" anchor="t" anchorCtr="0">
            <a:noAutofit/>
          </a:bodyPr>
          <a:lstStyle/>
          <a:p>
            <a:r>
              <a:rPr lang="en-CA" sz="2400" b="1" dirty="0">
                <a:latin typeface="Helvetica" pitchFamily="2" charset="0"/>
              </a:rPr>
              <a:t>Fundamental Concepts in Dynamical Systems Theory</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pic>
        <p:nvPicPr>
          <p:cNvPr id="2" name="Image 1">
            <a:extLst>
              <a:ext uri="{FF2B5EF4-FFF2-40B4-BE49-F238E27FC236}">
                <a16:creationId xmlns:a16="http://schemas.microsoft.com/office/drawing/2014/main" id="{A09D502A-C2B8-4733-A746-E7E2176B06CD}"/>
              </a:ext>
            </a:extLst>
          </p:cNvPr>
          <p:cNvPicPr>
            <a:picLocks noChangeAspect="1"/>
          </p:cNvPicPr>
          <p:nvPr/>
        </p:nvPicPr>
        <p:blipFill>
          <a:blip r:embed="rId3"/>
          <a:stretch>
            <a:fillRect/>
          </a:stretch>
        </p:blipFill>
        <p:spPr>
          <a:xfrm>
            <a:off x="151578" y="1338144"/>
            <a:ext cx="8840843" cy="2644576"/>
          </a:xfrm>
          <a:prstGeom prst="rect">
            <a:avLst/>
          </a:prstGeom>
        </p:spPr>
      </p:pic>
      <p:sp>
        <p:nvSpPr>
          <p:cNvPr id="3" name="Rectangle 2">
            <a:extLst>
              <a:ext uri="{FF2B5EF4-FFF2-40B4-BE49-F238E27FC236}">
                <a16:creationId xmlns:a16="http://schemas.microsoft.com/office/drawing/2014/main" id="{ADB9B71D-2A8F-A71A-44B8-AA49779753E3}"/>
              </a:ext>
            </a:extLst>
          </p:cNvPr>
          <p:cNvSpPr/>
          <p:nvPr/>
        </p:nvSpPr>
        <p:spPr>
          <a:xfrm>
            <a:off x="1" y="2353586"/>
            <a:ext cx="9144000" cy="278991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F</a:t>
            </a:r>
          </a:p>
        </p:txBody>
      </p:sp>
      <p:sp>
        <p:nvSpPr>
          <p:cNvPr id="5" name="Virage 4">
            <a:extLst>
              <a:ext uri="{FF2B5EF4-FFF2-40B4-BE49-F238E27FC236}">
                <a16:creationId xmlns:a16="http://schemas.microsoft.com/office/drawing/2014/main" id="{12C43540-C4C5-39F5-6F2E-F86C35715563}"/>
              </a:ext>
            </a:extLst>
          </p:cNvPr>
          <p:cNvSpPr/>
          <p:nvPr/>
        </p:nvSpPr>
        <p:spPr>
          <a:xfrm rot="2343753">
            <a:off x="2299736" y="3698569"/>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pic>
        <p:nvPicPr>
          <p:cNvPr id="6" name="Image 5">
            <a:extLst>
              <a:ext uri="{FF2B5EF4-FFF2-40B4-BE49-F238E27FC236}">
                <a16:creationId xmlns:a16="http://schemas.microsoft.com/office/drawing/2014/main" id="{2A3773B3-9E90-0F79-12C6-8910F2BB4676}"/>
              </a:ext>
            </a:extLst>
          </p:cNvPr>
          <p:cNvPicPr>
            <a:picLocks noChangeAspect="1"/>
          </p:cNvPicPr>
          <p:nvPr/>
        </p:nvPicPr>
        <p:blipFill>
          <a:blip r:embed="rId4"/>
          <a:srcRect l="81144"/>
          <a:stretch/>
        </p:blipFill>
        <p:spPr>
          <a:xfrm rot="10800000">
            <a:off x="670305" y="3095478"/>
            <a:ext cx="1465521" cy="1467552"/>
          </a:xfrm>
          <a:prstGeom prst="rect">
            <a:avLst/>
          </a:prstGeom>
        </p:spPr>
      </p:pic>
      <p:sp>
        <p:nvSpPr>
          <p:cNvPr id="7" name="Rectangle 6">
            <a:extLst>
              <a:ext uri="{FF2B5EF4-FFF2-40B4-BE49-F238E27FC236}">
                <a16:creationId xmlns:a16="http://schemas.microsoft.com/office/drawing/2014/main" id="{6A1DBCD5-3BEC-08DE-AF4A-68AD88814513}"/>
              </a:ext>
            </a:extLst>
          </p:cNvPr>
          <p:cNvSpPr/>
          <p:nvPr/>
        </p:nvSpPr>
        <p:spPr>
          <a:xfrm>
            <a:off x="677474" y="4087305"/>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Virage 7">
            <a:extLst>
              <a:ext uri="{FF2B5EF4-FFF2-40B4-BE49-F238E27FC236}">
                <a16:creationId xmlns:a16="http://schemas.microsoft.com/office/drawing/2014/main" id="{424D2FAB-46C9-6D40-EE3E-69A3EB14400B}"/>
              </a:ext>
            </a:extLst>
          </p:cNvPr>
          <p:cNvSpPr/>
          <p:nvPr/>
        </p:nvSpPr>
        <p:spPr>
          <a:xfrm rot="2343753">
            <a:off x="4482844" y="3711543"/>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pic>
        <p:nvPicPr>
          <p:cNvPr id="9" name="Image 8">
            <a:extLst>
              <a:ext uri="{FF2B5EF4-FFF2-40B4-BE49-F238E27FC236}">
                <a16:creationId xmlns:a16="http://schemas.microsoft.com/office/drawing/2014/main" id="{E078DF87-4371-E08D-478A-EDD2292C6F33}"/>
              </a:ext>
            </a:extLst>
          </p:cNvPr>
          <p:cNvPicPr>
            <a:picLocks noChangeAspect="1"/>
          </p:cNvPicPr>
          <p:nvPr/>
        </p:nvPicPr>
        <p:blipFill>
          <a:blip r:embed="rId4"/>
          <a:srcRect l="81144"/>
          <a:stretch/>
        </p:blipFill>
        <p:spPr>
          <a:xfrm rot="10800000">
            <a:off x="2853413" y="3108452"/>
            <a:ext cx="1465521" cy="1467552"/>
          </a:xfrm>
          <a:prstGeom prst="rect">
            <a:avLst/>
          </a:prstGeom>
        </p:spPr>
      </p:pic>
      <p:sp>
        <p:nvSpPr>
          <p:cNvPr id="10" name="Rectangle 9">
            <a:extLst>
              <a:ext uri="{FF2B5EF4-FFF2-40B4-BE49-F238E27FC236}">
                <a16:creationId xmlns:a16="http://schemas.microsoft.com/office/drawing/2014/main" id="{4D4D83F7-2724-2267-BF50-352AF375A375}"/>
              </a:ext>
            </a:extLst>
          </p:cNvPr>
          <p:cNvSpPr/>
          <p:nvPr/>
        </p:nvSpPr>
        <p:spPr>
          <a:xfrm>
            <a:off x="3308945" y="3598606"/>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Virage 10">
            <a:extLst>
              <a:ext uri="{FF2B5EF4-FFF2-40B4-BE49-F238E27FC236}">
                <a16:creationId xmlns:a16="http://schemas.microsoft.com/office/drawing/2014/main" id="{333240D0-386F-89CA-EC02-DF66C6AD9C68}"/>
              </a:ext>
            </a:extLst>
          </p:cNvPr>
          <p:cNvSpPr/>
          <p:nvPr/>
        </p:nvSpPr>
        <p:spPr>
          <a:xfrm rot="2343753">
            <a:off x="6616228" y="3677357"/>
            <a:ext cx="299657" cy="261370"/>
          </a:xfrm>
          <a:prstGeom prst="bentArrow">
            <a:avLst>
              <a:gd name="adj1" fmla="val 25639"/>
              <a:gd name="adj2" fmla="val 23649"/>
              <a:gd name="adj3" fmla="val 40410"/>
              <a:gd name="adj4" fmla="val 43750"/>
            </a:avLst>
          </a:prstGeom>
          <a:solidFill>
            <a:srgbClr val="EE1A23"/>
          </a:solid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pic>
        <p:nvPicPr>
          <p:cNvPr id="12" name="Image 11">
            <a:extLst>
              <a:ext uri="{FF2B5EF4-FFF2-40B4-BE49-F238E27FC236}">
                <a16:creationId xmlns:a16="http://schemas.microsoft.com/office/drawing/2014/main" id="{F1AE7B81-002A-6F4F-2494-44B650D00186}"/>
              </a:ext>
            </a:extLst>
          </p:cNvPr>
          <p:cNvPicPr>
            <a:picLocks noChangeAspect="1"/>
          </p:cNvPicPr>
          <p:nvPr/>
        </p:nvPicPr>
        <p:blipFill>
          <a:blip r:embed="rId4"/>
          <a:srcRect l="81144"/>
          <a:stretch/>
        </p:blipFill>
        <p:spPr>
          <a:xfrm rot="10800000">
            <a:off x="4950269" y="3089071"/>
            <a:ext cx="1465521" cy="1467552"/>
          </a:xfrm>
          <a:prstGeom prst="rect">
            <a:avLst/>
          </a:prstGeom>
        </p:spPr>
      </p:pic>
      <p:sp>
        <p:nvSpPr>
          <p:cNvPr id="13" name="Rectangle 12">
            <a:extLst>
              <a:ext uri="{FF2B5EF4-FFF2-40B4-BE49-F238E27FC236}">
                <a16:creationId xmlns:a16="http://schemas.microsoft.com/office/drawing/2014/main" id="{74BC6F3D-B6B3-997C-61B5-43352721BD5C}"/>
              </a:ext>
            </a:extLst>
          </p:cNvPr>
          <p:cNvSpPr/>
          <p:nvPr/>
        </p:nvSpPr>
        <p:spPr>
          <a:xfrm>
            <a:off x="5888522" y="4067925"/>
            <a:ext cx="468203" cy="488699"/>
          </a:xfrm>
          <a:prstGeom prst="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 name="Image 13">
            <a:extLst>
              <a:ext uri="{FF2B5EF4-FFF2-40B4-BE49-F238E27FC236}">
                <a16:creationId xmlns:a16="http://schemas.microsoft.com/office/drawing/2014/main" id="{27673300-DC67-C03D-555A-47FD788EEE29}"/>
              </a:ext>
            </a:extLst>
          </p:cNvPr>
          <p:cNvPicPr>
            <a:picLocks noChangeAspect="1"/>
          </p:cNvPicPr>
          <p:nvPr/>
        </p:nvPicPr>
        <p:blipFill>
          <a:blip r:embed="rId4"/>
          <a:srcRect l="81144"/>
          <a:stretch/>
        </p:blipFill>
        <p:spPr>
          <a:xfrm rot="10800000">
            <a:off x="7008174" y="3141344"/>
            <a:ext cx="1465521" cy="1467552"/>
          </a:xfrm>
          <a:prstGeom prst="rect">
            <a:avLst/>
          </a:prstGeom>
        </p:spPr>
      </p:pic>
      <p:sp>
        <p:nvSpPr>
          <p:cNvPr id="15" name="ZoneTexte 14">
            <a:extLst>
              <a:ext uri="{FF2B5EF4-FFF2-40B4-BE49-F238E27FC236}">
                <a16:creationId xmlns:a16="http://schemas.microsoft.com/office/drawing/2014/main" id="{6D393097-E49A-7966-B6DB-4FDF93B2B862}"/>
              </a:ext>
            </a:extLst>
          </p:cNvPr>
          <p:cNvSpPr txBox="1"/>
          <p:nvPr/>
        </p:nvSpPr>
        <p:spPr>
          <a:xfrm>
            <a:off x="273060" y="2502194"/>
            <a:ext cx="1136850" cy="307777"/>
          </a:xfrm>
          <a:prstGeom prst="rect">
            <a:avLst/>
          </a:prstGeom>
          <a:noFill/>
        </p:spPr>
        <p:txBody>
          <a:bodyPr wrap="none" rtlCol="0">
            <a:spAutoFit/>
          </a:bodyPr>
          <a:lstStyle/>
          <a:p>
            <a:r>
              <a:rPr lang="en-CA" b="1" dirty="0">
                <a:latin typeface="Helvetica" pitchFamily="2" charset="0"/>
              </a:rPr>
              <a:t>Fixed point</a:t>
            </a:r>
          </a:p>
        </p:txBody>
      </p:sp>
      <p:pic>
        <p:nvPicPr>
          <p:cNvPr id="16" name="Image 15">
            <a:extLst>
              <a:ext uri="{FF2B5EF4-FFF2-40B4-BE49-F238E27FC236}">
                <a16:creationId xmlns:a16="http://schemas.microsoft.com/office/drawing/2014/main" id="{BDFA2D20-0EC9-E91E-7872-B10B26413B2B}"/>
              </a:ext>
            </a:extLst>
          </p:cNvPr>
          <p:cNvPicPr>
            <a:picLocks noChangeAspect="1"/>
          </p:cNvPicPr>
          <p:nvPr/>
        </p:nvPicPr>
        <p:blipFill>
          <a:blip r:embed="rId4"/>
          <a:srcRect l="53954" r="27191"/>
          <a:stretch>
            <a:fillRect/>
          </a:stretch>
        </p:blipFill>
        <p:spPr>
          <a:xfrm rot="10800000">
            <a:off x="664247" y="3101509"/>
            <a:ext cx="1465521" cy="1467552"/>
          </a:xfrm>
          <a:prstGeom prst="rect">
            <a:avLst/>
          </a:prstGeom>
        </p:spPr>
      </p:pic>
      <p:sp>
        <p:nvSpPr>
          <p:cNvPr id="17" name="ZoneTexte 16">
            <a:extLst>
              <a:ext uri="{FF2B5EF4-FFF2-40B4-BE49-F238E27FC236}">
                <a16:creationId xmlns:a16="http://schemas.microsoft.com/office/drawing/2014/main" id="{80295CBB-D4F9-8930-A6B9-69DD61CF5C20}"/>
              </a:ext>
            </a:extLst>
          </p:cNvPr>
          <p:cNvSpPr txBox="1"/>
          <p:nvPr/>
        </p:nvSpPr>
        <p:spPr>
          <a:xfrm>
            <a:off x="273060" y="2488044"/>
            <a:ext cx="1673856" cy="307777"/>
          </a:xfrm>
          <a:prstGeom prst="rect">
            <a:avLst/>
          </a:prstGeom>
          <a:noFill/>
        </p:spPr>
        <p:txBody>
          <a:bodyPr wrap="none" rtlCol="0">
            <a:spAutoFit/>
          </a:bodyPr>
          <a:lstStyle/>
          <a:p>
            <a:r>
              <a:rPr lang="en-CA" b="1" dirty="0">
                <a:latin typeface="Helvetica" pitchFamily="2" charset="0"/>
              </a:rPr>
              <a:t>Stable fixed point</a:t>
            </a:r>
          </a:p>
        </p:txBody>
      </p:sp>
      <p:pic>
        <p:nvPicPr>
          <p:cNvPr id="18" name="Image 17">
            <a:extLst>
              <a:ext uri="{FF2B5EF4-FFF2-40B4-BE49-F238E27FC236}">
                <a16:creationId xmlns:a16="http://schemas.microsoft.com/office/drawing/2014/main" id="{E2502B4D-666F-CC2D-44E6-672026C4BC54}"/>
              </a:ext>
            </a:extLst>
          </p:cNvPr>
          <p:cNvPicPr>
            <a:picLocks noChangeAspect="1"/>
          </p:cNvPicPr>
          <p:nvPr/>
        </p:nvPicPr>
        <p:blipFill>
          <a:blip r:embed="rId4"/>
          <a:srcRect r="81344"/>
          <a:stretch>
            <a:fillRect/>
          </a:stretch>
        </p:blipFill>
        <p:spPr>
          <a:xfrm rot="10800000">
            <a:off x="620819" y="3101509"/>
            <a:ext cx="1489385" cy="1507387"/>
          </a:xfrm>
          <a:prstGeom prst="rect">
            <a:avLst/>
          </a:prstGeom>
        </p:spPr>
      </p:pic>
      <p:sp>
        <p:nvSpPr>
          <p:cNvPr id="19" name="Rectangle 18">
            <a:extLst>
              <a:ext uri="{FF2B5EF4-FFF2-40B4-BE49-F238E27FC236}">
                <a16:creationId xmlns:a16="http://schemas.microsoft.com/office/drawing/2014/main" id="{27F14A6F-A733-395E-1466-0D0BB4136C9E}"/>
              </a:ext>
            </a:extLst>
          </p:cNvPr>
          <p:cNvSpPr/>
          <p:nvPr/>
        </p:nvSpPr>
        <p:spPr>
          <a:xfrm>
            <a:off x="349857" y="2488044"/>
            <a:ext cx="8380675" cy="254513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595324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4">
          <a:extLst>
            <a:ext uri="{FF2B5EF4-FFF2-40B4-BE49-F238E27FC236}">
              <a16:creationId xmlns:a16="http://schemas.microsoft.com/office/drawing/2014/main" id="{26422B72-D7FF-4B54-28BB-704F01237224}"/>
            </a:ext>
          </a:extLst>
        </p:cNvPr>
        <p:cNvGrpSpPr/>
        <p:nvPr/>
      </p:nvGrpSpPr>
      <p:grpSpPr>
        <a:xfrm>
          <a:off x="0" y="0"/>
          <a:ext cx="0" cy="0"/>
          <a:chOff x="0" y="0"/>
          <a:chExt cx="0" cy="0"/>
        </a:xfrm>
      </p:grpSpPr>
      <p:sp>
        <p:nvSpPr>
          <p:cNvPr id="275" name="Google Shape;275;p33">
            <a:extLst>
              <a:ext uri="{FF2B5EF4-FFF2-40B4-BE49-F238E27FC236}">
                <a16:creationId xmlns:a16="http://schemas.microsoft.com/office/drawing/2014/main" id="{72925ED8-AC20-87B3-76E5-F1A4B272DB16}"/>
              </a:ext>
            </a:extLst>
          </p:cNvPr>
          <p:cNvSpPr txBox="1"/>
          <p:nvPr/>
        </p:nvSpPr>
        <p:spPr>
          <a:xfrm>
            <a:off x="239050" y="234425"/>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Energy and convergence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pic>
        <p:nvPicPr>
          <p:cNvPr id="4" name="Image 3">
            <a:extLst>
              <a:ext uri="{FF2B5EF4-FFF2-40B4-BE49-F238E27FC236}">
                <a16:creationId xmlns:a16="http://schemas.microsoft.com/office/drawing/2014/main" id="{228DA69E-41CA-A841-1860-0EAF4BB2D59A}"/>
              </a:ext>
            </a:extLst>
          </p:cNvPr>
          <p:cNvPicPr>
            <a:picLocks noChangeAspect="1"/>
          </p:cNvPicPr>
          <p:nvPr/>
        </p:nvPicPr>
        <p:blipFill>
          <a:blip r:embed="rId3"/>
          <a:stretch>
            <a:fillRect/>
          </a:stretch>
        </p:blipFill>
        <p:spPr>
          <a:xfrm>
            <a:off x="99341" y="1134110"/>
            <a:ext cx="8945318" cy="2875280"/>
          </a:xfrm>
          <a:prstGeom prst="rect">
            <a:avLst/>
          </a:prstGeom>
        </p:spPr>
      </p:pic>
    </p:spTree>
    <p:extLst>
      <p:ext uri="{BB962C8B-B14F-4D97-AF65-F5344CB8AC3E}">
        <p14:creationId xmlns:p14="http://schemas.microsoft.com/office/powerpoint/2010/main" val="2299526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4">
          <a:extLst>
            <a:ext uri="{FF2B5EF4-FFF2-40B4-BE49-F238E27FC236}">
              <a16:creationId xmlns:a16="http://schemas.microsoft.com/office/drawing/2014/main" id="{3CC7F211-8A89-3A2A-4709-FC2FC6FBFA2E}"/>
            </a:ext>
          </a:extLst>
        </p:cNvPr>
        <p:cNvGrpSpPr/>
        <p:nvPr/>
      </p:nvGrpSpPr>
      <p:grpSpPr>
        <a:xfrm>
          <a:off x="0" y="0"/>
          <a:ext cx="0" cy="0"/>
          <a:chOff x="0" y="0"/>
          <a:chExt cx="0" cy="0"/>
        </a:xfrm>
      </p:grpSpPr>
      <p:pic>
        <p:nvPicPr>
          <p:cNvPr id="6" name="Image 5">
            <a:extLst>
              <a:ext uri="{FF2B5EF4-FFF2-40B4-BE49-F238E27FC236}">
                <a16:creationId xmlns:a16="http://schemas.microsoft.com/office/drawing/2014/main" id="{D7B9F279-7263-8B94-D13D-77295D9070EA}"/>
              </a:ext>
            </a:extLst>
          </p:cNvPr>
          <p:cNvPicPr>
            <a:picLocks noChangeAspect="1"/>
          </p:cNvPicPr>
          <p:nvPr/>
        </p:nvPicPr>
        <p:blipFill>
          <a:blip r:embed="rId3"/>
          <a:srcRect r="32452" b="52201"/>
          <a:stretch/>
        </p:blipFill>
        <p:spPr>
          <a:xfrm>
            <a:off x="1181100" y="842527"/>
            <a:ext cx="4581005" cy="2294643"/>
          </a:xfrm>
          <a:prstGeom prst="rect">
            <a:avLst/>
          </a:prstGeom>
        </p:spPr>
      </p:pic>
      <p:sp>
        <p:nvSpPr>
          <p:cNvPr id="7" name="Google Shape;148;p22">
            <a:extLst>
              <a:ext uri="{FF2B5EF4-FFF2-40B4-BE49-F238E27FC236}">
                <a16:creationId xmlns:a16="http://schemas.microsoft.com/office/drawing/2014/main" id="{DD53264D-D4FD-A2BE-0B32-6872EF18E7EE}"/>
              </a:ext>
            </a:extLst>
          </p:cNvPr>
          <p:cNvSpPr txBox="1"/>
          <p:nvPr/>
        </p:nvSpPr>
        <p:spPr>
          <a:xfrm>
            <a:off x="5447489" y="4901007"/>
            <a:ext cx="3696511" cy="23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700" dirty="0">
                <a:solidFill>
                  <a:schemeClr val="bg2">
                    <a:lumMod val="60000"/>
                    <a:lumOff val="40000"/>
                  </a:schemeClr>
                </a:solidFill>
              </a:rPr>
              <a:t>Inspiré d’une illustration de Johan </a:t>
            </a:r>
            <a:r>
              <a:rPr lang="fr-CA" sz="700" dirty="0" err="1">
                <a:solidFill>
                  <a:schemeClr val="bg2">
                    <a:lumMod val="60000"/>
                    <a:lumOff val="40000"/>
                  </a:schemeClr>
                </a:solidFill>
              </a:rPr>
              <a:t>Jarnestad</a:t>
            </a:r>
            <a:r>
              <a:rPr lang="fr-CA" sz="700" dirty="0">
                <a:solidFill>
                  <a:schemeClr val="bg2">
                    <a:lumMod val="60000"/>
                    <a:lumOff val="40000"/>
                  </a:schemeClr>
                </a:solidFill>
              </a:rPr>
              <a:t>/The Royal </a:t>
            </a:r>
            <a:r>
              <a:rPr lang="fr-CA" sz="700" dirty="0" err="1">
                <a:solidFill>
                  <a:schemeClr val="bg2">
                    <a:lumMod val="60000"/>
                    <a:lumOff val="40000"/>
                  </a:schemeClr>
                </a:solidFill>
              </a:rPr>
              <a:t>Swedish</a:t>
            </a:r>
            <a:r>
              <a:rPr lang="fr-CA" sz="700" dirty="0">
                <a:solidFill>
                  <a:schemeClr val="bg2">
                    <a:lumMod val="60000"/>
                    <a:lumOff val="40000"/>
                  </a:schemeClr>
                </a:solidFill>
              </a:rPr>
              <a:t> </a:t>
            </a:r>
            <a:r>
              <a:rPr lang="fr-CA" sz="700" dirty="0" err="1">
                <a:solidFill>
                  <a:schemeClr val="bg2">
                    <a:lumMod val="60000"/>
                    <a:lumOff val="40000"/>
                  </a:schemeClr>
                </a:solidFill>
              </a:rPr>
              <a:t>Academy</a:t>
            </a:r>
            <a:r>
              <a:rPr lang="fr-CA" sz="700" dirty="0">
                <a:solidFill>
                  <a:schemeClr val="bg2">
                    <a:lumMod val="60000"/>
                    <a:lumOff val="40000"/>
                  </a:schemeClr>
                </a:solidFill>
              </a:rPr>
              <a:t> of Sciences</a:t>
            </a:r>
            <a:endParaRPr sz="700" dirty="0">
              <a:solidFill>
                <a:schemeClr val="bg2">
                  <a:lumMod val="60000"/>
                  <a:lumOff val="40000"/>
                </a:schemeClr>
              </a:solidFill>
            </a:endParaRPr>
          </a:p>
        </p:txBody>
      </p:sp>
      <p:pic>
        <p:nvPicPr>
          <p:cNvPr id="8" name="Image 7">
            <a:extLst>
              <a:ext uri="{FF2B5EF4-FFF2-40B4-BE49-F238E27FC236}">
                <a16:creationId xmlns:a16="http://schemas.microsoft.com/office/drawing/2014/main" id="{C74B1749-337F-B875-D153-910E656A72B1}"/>
              </a:ext>
            </a:extLst>
          </p:cNvPr>
          <p:cNvPicPr>
            <a:picLocks noChangeAspect="1"/>
          </p:cNvPicPr>
          <p:nvPr/>
        </p:nvPicPr>
        <p:blipFill>
          <a:blip r:embed="rId3"/>
          <a:srcRect t="53009"/>
          <a:stretch/>
        </p:blipFill>
        <p:spPr>
          <a:xfrm>
            <a:off x="1181100" y="2764701"/>
            <a:ext cx="6781800" cy="2255856"/>
          </a:xfrm>
          <a:prstGeom prst="rect">
            <a:avLst/>
          </a:prstGeom>
        </p:spPr>
      </p:pic>
      <p:pic>
        <p:nvPicPr>
          <p:cNvPr id="9" name="Image 8">
            <a:extLst>
              <a:ext uri="{FF2B5EF4-FFF2-40B4-BE49-F238E27FC236}">
                <a16:creationId xmlns:a16="http://schemas.microsoft.com/office/drawing/2014/main" id="{1E0CE200-E524-B2B3-D766-AFA96600C325}"/>
              </a:ext>
            </a:extLst>
          </p:cNvPr>
          <p:cNvPicPr>
            <a:picLocks noChangeAspect="1"/>
          </p:cNvPicPr>
          <p:nvPr/>
        </p:nvPicPr>
        <p:blipFill>
          <a:blip r:embed="rId3"/>
          <a:srcRect l="71852" b="55378"/>
          <a:stretch/>
        </p:blipFill>
        <p:spPr>
          <a:xfrm>
            <a:off x="5908020" y="842527"/>
            <a:ext cx="1908965" cy="2142112"/>
          </a:xfrm>
          <a:prstGeom prst="rect">
            <a:avLst/>
          </a:prstGeom>
        </p:spPr>
      </p:pic>
      <p:sp>
        <p:nvSpPr>
          <p:cNvPr id="2" name="Google Shape;275;p33">
            <a:extLst>
              <a:ext uri="{FF2B5EF4-FFF2-40B4-BE49-F238E27FC236}">
                <a16:creationId xmlns:a16="http://schemas.microsoft.com/office/drawing/2014/main" id="{8495A132-D3D3-49D1-FCD1-EFCBAB6C0C0D}"/>
              </a:ext>
            </a:extLst>
          </p:cNvPr>
          <p:cNvSpPr txBox="1"/>
          <p:nvPr/>
        </p:nvSpPr>
        <p:spPr>
          <a:xfrm>
            <a:off x="239050" y="234425"/>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Energy and convergence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Tree>
    <p:extLst>
      <p:ext uri="{BB962C8B-B14F-4D97-AF65-F5344CB8AC3E}">
        <p14:creationId xmlns:p14="http://schemas.microsoft.com/office/powerpoint/2010/main" val="29033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6" name="Google Shape;286;p35"/>
          <p:cNvPicPr preferRelativeResize="0"/>
          <p:nvPr/>
        </p:nvPicPr>
        <p:blipFill>
          <a:blip r:embed="rId3">
            <a:alphaModFix/>
          </a:blip>
          <a:stretch>
            <a:fillRect/>
          </a:stretch>
        </p:blipFill>
        <p:spPr>
          <a:xfrm>
            <a:off x="120601" y="1274537"/>
            <a:ext cx="2126174" cy="2663675"/>
          </a:xfrm>
          <a:prstGeom prst="rect">
            <a:avLst/>
          </a:prstGeom>
          <a:noFill/>
          <a:ln>
            <a:noFill/>
          </a:ln>
        </p:spPr>
      </p:pic>
      <p:sp>
        <p:nvSpPr>
          <p:cNvPr id="287" name="Google Shape;287;p35"/>
          <p:cNvSpPr txBox="1"/>
          <p:nvPr/>
        </p:nvSpPr>
        <p:spPr>
          <a:xfrm>
            <a:off x="239050" y="4020100"/>
            <a:ext cx="19545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200" dirty="0">
                <a:solidFill>
                  <a:srgbClr val="1F1F1F"/>
                </a:solidFill>
                <a:highlight>
                  <a:srgbClr val="FFFFFF"/>
                </a:highlight>
                <a:latin typeface="Helvetica"/>
                <a:ea typeface="Helvetica"/>
                <a:cs typeface="Helvetica"/>
                <a:sym typeface="Helvetica"/>
              </a:rPr>
              <a:t>Donald Hebb (1904-1985)</a:t>
            </a:r>
            <a:endParaRPr sz="1800" dirty="0">
              <a:solidFill>
                <a:schemeClr val="dk2"/>
              </a:solidFill>
              <a:latin typeface="Helvetica"/>
              <a:ea typeface="Helvetica"/>
              <a:cs typeface="Helvetica"/>
              <a:sym typeface="Helvetica"/>
            </a:endParaRPr>
          </a:p>
        </p:txBody>
      </p:sp>
      <p:pic>
        <p:nvPicPr>
          <p:cNvPr id="288" name="Google Shape;288;p35"/>
          <p:cNvPicPr preferRelativeResize="0"/>
          <p:nvPr/>
        </p:nvPicPr>
        <p:blipFill rotWithShape="1">
          <a:blip r:embed="rId4">
            <a:alphaModFix/>
          </a:blip>
          <a:srcRect t="820" b="-819"/>
          <a:stretch/>
        </p:blipFill>
        <p:spPr>
          <a:xfrm>
            <a:off x="6251800" y="634875"/>
            <a:ext cx="2892200" cy="4448175"/>
          </a:xfrm>
          <a:prstGeom prst="rect">
            <a:avLst/>
          </a:prstGeom>
          <a:noFill/>
          <a:ln>
            <a:noFill/>
          </a:ln>
        </p:spPr>
      </p:pic>
      <p:sp>
        <p:nvSpPr>
          <p:cNvPr id="289" name="Google Shape;289;p35"/>
          <p:cNvSpPr txBox="1"/>
          <p:nvPr/>
        </p:nvSpPr>
        <p:spPr>
          <a:xfrm>
            <a:off x="2246775" y="1941425"/>
            <a:ext cx="4120800" cy="132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CA" sz="1600" noProof="0" dirty="0">
              <a:solidFill>
                <a:schemeClr val="dk2"/>
              </a:solidFill>
              <a:latin typeface="Helvetica"/>
              <a:ea typeface="Helvetica"/>
              <a:cs typeface="Helvetica"/>
              <a:sym typeface="Helvetica"/>
            </a:endParaRPr>
          </a:p>
          <a:p>
            <a:pPr marL="0" lvl="0" indent="0" algn="l" rtl="0">
              <a:spcBef>
                <a:spcPts val="0"/>
              </a:spcBef>
              <a:spcAft>
                <a:spcPts val="0"/>
              </a:spcAft>
              <a:buNone/>
            </a:pPr>
            <a:r>
              <a:rPr lang="en-CA" sz="1600" i="1" noProof="0" dirty="0">
                <a:solidFill>
                  <a:schemeClr val="dk2"/>
                </a:solidFill>
                <a:latin typeface="Helvetica"/>
                <a:ea typeface="Helvetica"/>
                <a:cs typeface="Helvetica"/>
                <a:sym typeface="Helvetica"/>
              </a:rPr>
              <a:t>Cells that fire together, wire together. Cells that fire out of sync, lose their link.</a:t>
            </a:r>
          </a:p>
          <a:p>
            <a:pPr marL="0" lvl="0" indent="0" algn="l" rtl="0">
              <a:spcBef>
                <a:spcPts val="0"/>
              </a:spcBef>
              <a:spcAft>
                <a:spcPts val="0"/>
              </a:spcAft>
              <a:buNone/>
            </a:pPr>
            <a:endParaRPr lang="en-CA" sz="1600" noProof="0" dirty="0">
              <a:solidFill>
                <a:schemeClr val="dk2"/>
              </a:solidFill>
            </a:endParaRPr>
          </a:p>
        </p:txBody>
      </p:sp>
      <p:sp>
        <p:nvSpPr>
          <p:cNvPr id="2" name="Google Shape;275;p33">
            <a:extLst>
              <a:ext uri="{FF2B5EF4-FFF2-40B4-BE49-F238E27FC236}">
                <a16:creationId xmlns:a16="http://schemas.microsoft.com/office/drawing/2014/main" id="{D9F3C0F6-E367-F84E-D3EE-E4EB1DC054E0}"/>
              </a:ext>
            </a:extLst>
          </p:cNvPr>
          <p:cNvSpPr txBox="1"/>
          <p:nvPr/>
        </p:nvSpPr>
        <p:spPr>
          <a:xfrm>
            <a:off x="239050" y="330750"/>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Hebb’s rule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5" name="Google Shape;295;p36"/>
          <p:cNvPicPr preferRelativeResize="0"/>
          <p:nvPr/>
        </p:nvPicPr>
        <p:blipFill>
          <a:blip r:embed="rId3">
            <a:alphaModFix/>
          </a:blip>
          <a:stretch>
            <a:fillRect/>
          </a:stretch>
        </p:blipFill>
        <p:spPr>
          <a:xfrm>
            <a:off x="120601" y="1274537"/>
            <a:ext cx="2126174" cy="2663675"/>
          </a:xfrm>
          <a:prstGeom prst="rect">
            <a:avLst/>
          </a:prstGeom>
          <a:noFill/>
          <a:ln>
            <a:noFill/>
          </a:ln>
        </p:spPr>
      </p:pic>
      <p:sp>
        <p:nvSpPr>
          <p:cNvPr id="296" name="Google Shape;296;p36"/>
          <p:cNvSpPr txBox="1"/>
          <p:nvPr/>
        </p:nvSpPr>
        <p:spPr>
          <a:xfrm>
            <a:off x="239050" y="4034691"/>
            <a:ext cx="19545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200" dirty="0">
                <a:solidFill>
                  <a:srgbClr val="1F1F1F"/>
                </a:solidFill>
                <a:highlight>
                  <a:srgbClr val="FFFFFF"/>
                </a:highlight>
                <a:latin typeface="Helvetica"/>
                <a:ea typeface="Helvetica"/>
                <a:cs typeface="Helvetica"/>
                <a:sym typeface="Helvetica"/>
              </a:rPr>
              <a:t>Donald Hebb (1904-1985)</a:t>
            </a:r>
            <a:endParaRPr sz="1800" dirty="0">
              <a:solidFill>
                <a:schemeClr val="dk2"/>
              </a:solidFill>
              <a:latin typeface="Helvetica"/>
              <a:ea typeface="Helvetica"/>
              <a:cs typeface="Helvetica"/>
              <a:sym typeface="Helvetica"/>
            </a:endParaRPr>
          </a:p>
        </p:txBody>
      </p:sp>
      <p:pic>
        <p:nvPicPr>
          <p:cNvPr id="298" name="Google Shape;298;p36"/>
          <p:cNvPicPr preferRelativeResize="0"/>
          <p:nvPr/>
        </p:nvPicPr>
        <p:blipFill rotWithShape="1">
          <a:blip r:embed="rId4">
            <a:alphaModFix/>
          </a:blip>
          <a:srcRect t="1555"/>
          <a:stretch/>
        </p:blipFill>
        <p:spPr>
          <a:xfrm>
            <a:off x="6302175" y="851375"/>
            <a:ext cx="2841825" cy="3996623"/>
          </a:xfrm>
          <a:prstGeom prst="rect">
            <a:avLst/>
          </a:prstGeom>
          <a:noFill/>
          <a:ln>
            <a:noFill/>
          </a:ln>
        </p:spPr>
      </p:pic>
      <p:sp>
        <p:nvSpPr>
          <p:cNvPr id="2" name="Google Shape;275;p33">
            <a:extLst>
              <a:ext uri="{FF2B5EF4-FFF2-40B4-BE49-F238E27FC236}">
                <a16:creationId xmlns:a16="http://schemas.microsoft.com/office/drawing/2014/main" id="{E5219516-8C55-5EE4-5146-D71A34DA4C15}"/>
              </a:ext>
            </a:extLst>
          </p:cNvPr>
          <p:cNvSpPr txBox="1"/>
          <p:nvPr/>
        </p:nvSpPr>
        <p:spPr>
          <a:xfrm>
            <a:off x="239050" y="330750"/>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Hebb’s rule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
        <p:nvSpPr>
          <p:cNvPr id="3" name="Google Shape;289;p35">
            <a:extLst>
              <a:ext uri="{FF2B5EF4-FFF2-40B4-BE49-F238E27FC236}">
                <a16:creationId xmlns:a16="http://schemas.microsoft.com/office/drawing/2014/main" id="{C3BF085A-D666-ADE9-5BFF-FA4D917B38CF}"/>
              </a:ext>
            </a:extLst>
          </p:cNvPr>
          <p:cNvSpPr txBox="1"/>
          <p:nvPr/>
        </p:nvSpPr>
        <p:spPr>
          <a:xfrm>
            <a:off x="2246775" y="1941425"/>
            <a:ext cx="4120800" cy="132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CA" sz="1600" noProof="0" dirty="0">
              <a:solidFill>
                <a:schemeClr val="dk2"/>
              </a:solidFill>
              <a:latin typeface="Helvetica"/>
              <a:ea typeface="Helvetica"/>
              <a:cs typeface="Helvetica"/>
              <a:sym typeface="Helvetica"/>
            </a:endParaRPr>
          </a:p>
          <a:p>
            <a:pPr marL="0" lvl="0" indent="0" algn="l" rtl="0">
              <a:spcBef>
                <a:spcPts val="0"/>
              </a:spcBef>
              <a:spcAft>
                <a:spcPts val="0"/>
              </a:spcAft>
              <a:buNone/>
            </a:pPr>
            <a:r>
              <a:rPr lang="en-CA" sz="1600" i="1" noProof="0" dirty="0">
                <a:solidFill>
                  <a:schemeClr val="dk2"/>
                </a:solidFill>
                <a:latin typeface="Helvetica"/>
                <a:ea typeface="Helvetica"/>
                <a:cs typeface="Helvetica"/>
                <a:sym typeface="Helvetica"/>
              </a:rPr>
              <a:t>Cells that fire together, wire together. Cells that fire out of sync, lose their link.</a:t>
            </a:r>
          </a:p>
          <a:p>
            <a:pPr marL="0" lvl="0" indent="0" algn="l" rtl="0">
              <a:spcBef>
                <a:spcPts val="0"/>
              </a:spcBef>
              <a:spcAft>
                <a:spcPts val="0"/>
              </a:spcAft>
              <a:buNone/>
            </a:pPr>
            <a:endParaRPr lang="en-CA" sz="1600" noProof="0" dirty="0">
              <a:solidFill>
                <a:schemeClr val="dk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75;p33">
            <a:extLst>
              <a:ext uri="{FF2B5EF4-FFF2-40B4-BE49-F238E27FC236}">
                <a16:creationId xmlns:a16="http://schemas.microsoft.com/office/drawing/2014/main" id="{58F16FD2-FEAF-0111-62EE-C536E3CBA0DF}"/>
              </a:ext>
            </a:extLst>
          </p:cNvPr>
          <p:cNvSpPr txBox="1"/>
          <p:nvPr/>
        </p:nvSpPr>
        <p:spPr>
          <a:xfrm>
            <a:off x="239050" y="330750"/>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Hebb’s rule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pic>
        <p:nvPicPr>
          <p:cNvPr id="6" name="Image 5">
            <a:extLst>
              <a:ext uri="{FF2B5EF4-FFF2-40B4-BE49-F238E27FC236}">
                <a16:creationId xmlns:a16="http://schemas.microsoft.com/office/drawing/2014/main" id="{27CD000E-3656-12F4-5261-66122FDBCFC9}"/>
              </a:ext>
            </a:extLst>
          </p:cNvPr>
          <p:cNvPicPr>
            <a:picLocks noChangeAspect="1"/>
          </p:cNvPicPr>
          <p:nvPr/>
        </p:nvPicPr>
        <p:blipFill>
          <a:blip r:embed="rId2"/>
          <a:stretch>
            <a:fillRect/>
          </a:stretch>
        </p:blipFill>
        <p:spPr>
          <a:xfrm>
            <a:off x="376491" y="1049486"/>
            <a:ext cx="8391017" cy="3044528"/>
          </a:xfrm>
          <a:prstGeom prst="rect">
            <a:avLst/>
          </a:prstGeom>
        </p:spPr>
      </p:pic>
      <p:pic>
        <p:nvPicPr>
          <p:cNvPr id="7" name="Image 6">
            <a:extLst>
              <a:ext uri="{FF2B5EF4-FFF2-40B4-BE49-F238E27FC236}">
                <a16:creationId xmlns:a16="http://schemas.microsoft.com/office/drawing/2014/main" id="{B95E5EB4-C796-0289-C491-BEBE9936C08B}"/>
              </a:ext>
            </a:extLst>
          </p:cNvPr>
          <p:cNvPicPr>
            <a:picLocks noChangeAspect="1"/>
          </p:cNvPicPr>
          <p:nvPr/>
        </p:nvPicPr>
        <p:blipFill>
          <a:blip r:embed="rId3"/>
          <a:stretch>
            <a:fillRect/>
          </a:stretch>
        </p:blipFill>
        <p:spPr>
          <a:xfrm>
            <a:off x="440102" y="1049486"/>
            <a:ext cx="8391017" cy="2691075"/>
          </a:xfrm>
          <a:prstGeom prst="rect">
            <a:avLst/>
          </a:prstGeom>
        </p:spPr>
      </p:pic>
    </p:spTree>
    <p:extLst>
      <p:ext uri="{BB962C8B-B14F-4D97-AF65-F5344CB8AC3E}">
        <p14:creationId xmlns:p14="http://schemas.microsoft.com/office/powerpoint/2010/main" val="3281401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1B0AB3DE-C30C-EE57-93EF-A86D786BBBC3}"/>
              </a:ext>
            </a:extLst>
          </p:cNvPr>
          <p:cNvPicPr>
            <a:picLocks noChangeAspect="1"/>
          </p:cNvPicPr>
          <p:nvPr/>
        </p:nvPicPr>
        <p:blipFill>
          <a:blip r:embed="rId2"/>
          <a:stretch>
            <a:fillRect/>
          </a:stretch>
        </p:blipFill>
        <p:spPr>
          <a:xfrm>
            <a:off x="724450" y="2680469"/>
            <a:ext cx="7772400" cy="1835099"/>
          </a:xfrm>
          <a:prstGeom prst="rect">
            <a:avLst/>
          </a:prstGeom>
        </p:spPr>
      </p:pic>
      <p:pic>
        <p:nvPicPr>
          <p:cNvPr id="4" name="Image 3">
            <a:extLst>
              <a:ext uri="{FF2B5EF4-FFF2-40B4-BE49-F238E27FC236}">
                <a16:creationId xmlns:a16="http://schemas.microsoft.com/office/drawing/2014/main" id="{5043DCFB-B3AC-63FF-71B4-BE468B81D60E}"/>
              </a:ext>
            </a:extLst>
          </p:cNvPr>
          <p:cNvPicPr>
            <a:picLocks noChangeAspect="1"/>
          </p:cNvPicPr>
          <p:nvPr/>
        </p:nvPicPr>
        <p:blipFill>
          <a:blip r:embed="rId3"/>
          <a:srcRect t="31276" r="85176" b="33049"/>
          <a:stretch/>
        </p:blipFill>
        <p:spPr>
          <a:xfrm>
            <a:off x="2919828" y="788225"/>
            <a:ext cx="1249404" cy="1405648"/>
          </a:xfrm>
          <a:prstGeom prst="rect">
            <a:avLst/>
          </a:prstGeom>
        </p:spPr>
      </p:pic>
      <p:sp>
        <p:nvSpPr>
          <p:cNvPr id="5" name="ZoneTexte 4">
            <a:extLst>
              <a:ext uri="{FF2B5EF4-FFF2-40B4-BE49-F238E27FC236}">
                <a16:creationId xmlns:a16="http://schemas.microsoft.com/office/drawing/2014/main" id="{0E5C784B-9C7E-149A-C668-D19E4BCD81A9}"/>
              </a:ext>
            </a:extLst>
          </p:cNvPr>
          <p:cNvSpPr txBox="1"/>
          <p:nvPr/>
        </p:nvSpPr>
        <p:spPr>
          <a:xfrm>
            <a:off x="724450" y="1231767"/>
            <a:ext cx="1675459" cy="307777"/>
          </a:xfrm>
          <a:prstGeom prst="rect">
            <a:avLst/>
          </a:prstGeom>
          <a:noFill/>
        </p:spPr>
        <p:txBody>
          <a:bodyPr wrap="none" rtlCol="0">
            <a:spAutoFit/>
          </a:bodyPr>
          <a:lstStyle/>
          <a:p>
            <a:r>
              <a:rPr lang="en-CA" noProof="0"/>
              <a:t>To learn the state  </a:t>
            </a:r>
          </a:p>
        </p:txBody>
      </p:sp>
      <p:pic>
        <p:nvPicPr>
          <p:cNvPr id="6" name="Image 5">
            <a:extLst>
              <a:ext uri="{FF2B5EF4-FFF2-40B4-BE49-F238E27FC236}">
                <a16:creationId xmlns:a16="http://schemas.microsoft.com/office/drawing/2014/main" id="{1440BD27-20D3-348D-FAA3-3EA3DAF8849D}"/>
              </a:ext>
            </a:extLst>
          </p:cNvPr>
          <p:cNvPicPr>
            <a:picLocks noChangeAspect="1"/>
          </p:cNvPicPr>
          <p:nvPr/>
        </p:nvPicPr>
        <p:blipFill>
          <a:blip r:embed="rId3"/>
          <a:srcRect l="86419" b="55723"/>
          <a:stretch/>
        </p:blipFill>
        <p:spPr>
          <a:xfrm>
            <a:off x="4169232" y="449298"/>
            <a:ext cx="1144620" cy="1744575"/>
          </a:xfrm>
          <a:prstGeom prst="rect">
            <a:avLst/>
          </a:prstGeom>
        </p:spPr>
      </p:pic>
      <p:sp>
        <p:nvSpPr>
          <p:cNvPr id="7" name="ZoneTexte 6">
            <a:extLst>
              <a:ext uri="{FF2B5EF4-FFF2-40B4-BE49-F238E27FC236}">
                <a16:creationId xmlns:a16="http://schemas.microsoft.com/office/drawing/2014/main" id="{494E0BDD-549B-4415-5258-1860B17A5762}"/>
              </a:ext>
            </a:extLst>
          </p:cNvPr>
          <p:cNvSpPr txBox="1"/>
          <p:nvPr/>
        </p:nvSpPr>
        <p:spPr>
          <a:xfrm>
            <a:off x="724450" y="2263973"/>
            <a:ext cx="4004622" cy="307777"/>
          </a:xfrm>
          <a:prstGeom prst="rect">
            <a:avLst/>
          </a:prstGeom>
          <a:noFill/>
        </p:spPr>
        <p:txBody>
          <a:bodyPr wrap="none" rtlCol="0">
            <a:spAutoFit/>
          </a:bodyPr>
          <a:lstStyle/>
          <a:p>
            <a:r>
              <a:rPr lang="en-CA" dirty="0"/>
              <a:t>w</a:t>
            </a:r>
            <a:r>
              <a:rPr lang="en-CA" noProof="0" dirty="0"/>
              <a:t>e apply Hebb’s rule on the empty matrix to get</a:t>
            </a:r>
          </a:p>
        </p:txBody>
      </p:sp>
      <p:sp>
        <p:nvSpPr>
          <p:cNvPr id="8" name="Google Shape;275;p33">
            <a:extLst>
              <a:ext uri="{FF2B5EF4-FFF2-40B4-BE49-F238E27FC236}">
                <a16:creationId xmlns:a16="http://schemas.microsoft.com/office/drawing/2014/main" id="{E5443559-691D-136B-931E-A33A9E701AA3}"/>
              </a:ext>
            </a:extLst>
          </p:cNvPr>
          <p:cNvSpPr txBox="1"/>
          <p:nvPr/>
        </p:nvSpPr>
        <p:spPr>
          <a:xfrm>
            <a:off x="239050" y="330750"/>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Hebb’s rule</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Tree>
    <p:extLst>
      <p:ext uri="{BB962C8B-B14F-4D97-AF65-F5344CB8AC3E}">
        <p14:creationId xmlns:p14="http://schemas.microsoft.com/office/powerpoint/2010/main" val="3604612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33527BD3-10B9-9945-99E4-C6042FB3CE4C}"/>
              </a:ext>
            </a:extLst>
          </p:cNvPr>
          <p:cNvPicPr>
            <a:picLocks noChangeAspect="1"/>
          </p:cNvPicPr>
          <p:nvPr/>
        </p:nvPicPr>
        <p:blipFill>
          <a:blip r:embed="rId2"/>
          <a:srcRect r="32452" b="52201"/>
          <a:stretch/>
        </p:blipFill>
        <p:spPr>
          <a:xfrm>
            <a:off x="631482" y="1327825"/>
            <a:ext cx="5777514" cy="2893979"/>
          </a:xfrm>
          <a:prstGeom prst="rect">
            <a:avLst/>
          </a:prstGeom>
        </p:spPr>
      </p:pic>
      <p:pic>
        <p:nvPicPr>
          <p:cNvPr id="4" name="Image 3">
            <a:extLst>
              <a:ext uri="{FF2B5EF4-FFF2-40B4-BE49-F238E27FC236}">
                <a16:creationId xmlns:a16="http://schemas.microsoft.com/office/drawing/2014/main" id="{6B946B12-73B3-212F-3259-34FAFD4681FE}"/>
              </a:ext>
            </a:extLst>
          </p:cNvPr>
          <p:cNvPicPr>
            <a:picLocks noChangeAspect="1"/>
          </p:cNvPicPr>
          <p:nvPr/>
        </p:nvPicPr>
        <p:blipFill>
          <a:blip r:embed="rId3"/>
          <a:srcRect t="31276" r="85176" b="33049"/>
          <a:stretch/>
        </p:blipFill>
        <p:spPr>
          <a:xfrm>
            <a:off x="7263114" y="3503427"/>
            <a:ext cx="1249404" cy="1405648"/>
          </a:xfrm>
          <a:prstGeom prst="rect">
            <a:avLst/>
          </a:prstGeom>
        </p:spPr>
      </p:pic>
      <p:cxnSp>
        <p:nvCxnSpPr>
          <p:cNvPr id="6" name="Connecteur en arc 5">
            <a:extLst>
              <a:ext uri="{FF2B5EF4-FFF2-40B4-BE49-F238E27FC236}">
                <a16:creationId xmlns:a16="http://schemas.microsoft.com/office/drawing/2014/main" id="{E2D4E6C6-2CBC-8A90-7843-C19C254707F7}"/>
              </a:ext>
            </a:extLst>
          </p:cNvPr>
          <p:cNvCxnSpPr>
            <a:cxnSpLocks/>
          </p:cNvCxnSpPr>
          <p:nvPr/>
        </p:nvCxnSpPr>
        <p:spPr>
          <a:xfrm rot="16200000" flipH="1">
            <a:off x="6578257" y="2874046"/>
            <a:ext cx="764574" cy="637157"/>
          </a:xfrm>
          <a:prstGeom prst="curvedConnector3">
            <a:avLst/>
          </a:prstGeom>
          <a:ln w="38100">
            <a:solidFill>
              <a:srgbClr val="EE1A2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necteur en arc 10">
            <a:extLst>
              <a:ext uri="{FF2B5EF4-FFF2-40B4-BE49-F238E27FC236}">
                <a16:creationId xmlns:a16="http://schemas.microsoft.com/office/drawing/2014/main" id="{84E708A9-BEFB-BD4D-A62B-AFCAB3789FAF}"/>
              </a:ext>
            </a:extLst>
          </p:cNvPr>
          <p:cNvCxnSpPr>
            <a:cxnSpLocks/>
          </p:cNvCxnSpPr>
          <p:nvPr/>
        </p:nvCxnSpPr>
        <p:spPr>
          <a:xfrm rot="10800000" flipV="1">
            <a:off x="7154695" y="1090414"/>
            <a:ext cx="779227" cy="495500"/>
          </a:xfrm>
          <a:prstGeom prst="curvedConnector3">
            <a:avLst>
              <a:gd name="adj1" fmla="val 50000"/>
            </a:avLst>
          </a:prstGeom>
          <a:ln w="38100">
            <a:solidFill>
              <a:srgbClr val="EE1A23"/>
            </a:solidFill>
            <a:tailEnd type="triangle"/>
          </a:ln>
        </p:spPr>
        <p:style>
          <a:lnRef idx="1">
            <a:schemeClr val="accent1"/>
          </a:lnRef>
          <a:fillRef idx="0">
            <a:schemeClr val="accent1"/>
          </a:fillRef>
          <a:effectRef idx="0">
            <a:schemeClr val="accent1"/>
          </a:effectRef>
          <a:fontRef idx="minor">
            <a:schemeClr val="tx1"/>
          </a:fontRef>
        </p:style>
      </p:cxnSp>
      <p:sp>
        <p:nvSpPr>
          <p:cNvPr id="18" name="Google Shape;262;p32">
            <a:extLst>
              <a:ext uri="{FF2B5EF4-FFF2-40B4-BE49-F238E27FC236}">
                <a16:creationId xmlns:a16="http://schemas.microsoft.com/office/drawing/2014/main" id="{3D3B9AB9-47FF-D557-C88A-CCBC7305B440}"/>
              </a:ext>
            </a:extLst>
          </p:cNvPr>
          <p:cNvSpPr txBox="1"/>
          <p:nvPr/>
        </p:nvSpPr>
        <p:spPr>
          <a:xfrm>
            <a:off x="7263114" y="4816661"/>
            <a:ext cx="1249404" cy="3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000" noProof="0">
                <a:solidFill>
                  <a:schemeClr val="dk2"/>
                </a:solidFill>
                <a:latin typeface="Helvetica"/>
                <a:ea typeface="Helvetica"/>
                <a:cs typeface="Helvetica"/>
                <a:sym typeface="Helvetica"/>
              </a:rPr>
              <a:t>Memorized state</a:t>
            </a:r>
          </a:p>
        </p:txBody>
      </p:sp>
      <p:sp>
        <p:nvSpPr>
          <p:cNvPr id="19" name="Google Shape;262;p32">
            <a:extLst>
              <a:ext uri="{FF2B5EF4-FFF2-40B4-BE49-F238E27FC236}">
                <a16:creationId xmlns:a16="http://schemas.microsoft.com/office/drawing/2014/main" id="{B4A0B119-D868-C980-8FC2-8F3FFA38D89C}"/>
              </a:ext>
            </a:extLst>
          </p:cNvPr>
          <p:cNvSpPr txBox="1"/>
          <p:nvPr/>
        </p:nvSpPr>
        <p:spPr>
          <a:xfrm>
            <a:off x="8005383" y="1782225"/>
            <a:ext cx="1138617" cy="666335"/>
          </a:xfrm>
          <a:prstGeom prst="rect">
            <a:avLst/>
          </a:prstGeom>
          <a:solidFill>
            <a:schemeClr val="bg1"/>
          </a:solidFill>
          <a:ln>
            <a:solidFill>
              <a:schemeClr val="bg1"/>
            </a:solidFill>
          </a:ln>
        </p:spPr>
        <p:txBody>
          <a:bodyPr spcFirstLastPara="1" wrap="square" lIns="91425" tIns="91425" rIns="91425" bIns="91425" anchor="t" anchorCtr="0">
            <a:noAutofit/>
          </a:bodyPr>
          <a:lstStyle/>
          <a:p>
            <a:pPr marL="0" lvl="0" indent="0" algn="l" rtl="0">
              <a:spcBef>
                <a:spcPts val="0"/>
              </a:spcBef>
              <a:spcAft>
                <a:spcPts val="0"/>
              </a:spcAft>
              <a:buNone/>
            </a:pPr>
            <a:r>
              <a:rPr lang="fr-CA" sz="1000" dirty="0">
                <a:solidFill>
                  <a:schemeClr val="dk2"/>
                </a:solidFill>
                <a:latin typeface="Helvetica"/>
                <a:ea typeface="Helvetica"/>
                <a:cs typeface="Helvetica"/>
                <a:sym typeface="Helvetica"/>
              </a:rPr>
              <a:t>Noisy or </a:t>
            </a:r>
            <a:r>
              <a:rPr lang="fr-CA" sz="1000" dirty="0" err="1">
                <a:solidFill>
                  <a:schemeClr val="dk2"/>
                </a:solidFill>
                <a:latin typeface="Helvetica"/>
                <a:ea typeface="Helvetica"/>
                <a:cs typeface="Helvetica"/>
                <a:sym typeface="Helvetica"/>
              </a:rPr>
              <a:t>incomplete</a:t>
            </a:r>
            <a:r>
              <a:rPr lang="fr-CA" sz="1000" dirty="0">
                <a:solidFill>
                  <a:schemeClr val="dk2"/>
                </a:solidFill>
                <a:latin typeface="Helvetica"/>
                <a:ea typeface="Helvetica"/>
                <a:cs typeface="Helvetica"/>
                <a:sym typeface="Helvetica"/>
              </a:rPr>
              <a:t> state</a:t>
            </a:r>
            <a:endParaRPr sz="1000" dirty="0">
              <a:solidFill>
                <a:schemeClr val="dk2"/>
              </a:solidFill>
              <a:latin typeface="Helvetica"/>
              <a:ea typeface="Helvetica"/>
              <a:cs typeface="Helvetica"/>
              <a:sym typeface="Helvetica"/>
            </a:endParaRPr>
          </a:p>
        </p:txBody>
      </p:sp>
      <p:pic>
        <p:nvPicPr>
          <p:cNvPr id="5" name="Image 4">
            <a:extLst>
              <a:ext uri="{FF2B5EF4-FFF2-40B4-BE49-F238E27FC236}">
                <a16:creationId xmlns:a16="http://schemas.microsoft.com/office/drawing/2014/main" id="{B5811539-8A95-47D7-A742-CC46E11534C5}"/>
              </a:ext>
            </a:extLst>
          </p:cNvPr>
          <p:cNvPicPr>
            <a:picLocks noChangeAspect="1"/>
          </p:cNvPicPr>
          <p:nvPr/>
        </p:nvPicPr>
        <p:blipFill>
          <a:blip r:embed="rId4"/>
          <a:srcRect l="53754" r="26909"/>
          <a:stretch/>
        </p:blipFill>
        <p:spPr>
          <a:xfrm rot="10800000">
            <a:off x="8005383" y="376491"/>
            <a:ext cx="1138617" cy="1111819"/>
          </a:xfrm>
          <a:prstGeom prst="rect">
            <a:avLst/>
          </a:prstGeom>
        </p:spPr>
      </p:pic>
      <p:pic>
        <p:nvPicPr>
          <p:cNvPr id="7" name="Image 6">
            <a:extLst>
              <a:ext uri="{FF2B5EF4-FFF2-40B4-BE49-F238E27FC236}">
                <a16:creationId xmlns:a16="http://schemas.microsoft.com/office/drawing/2014/main" id="{BE689BC3-7F10-38A7-D427-D84658E69264}"/>
              </a:ext>
            </a:extLst>
          </p:cNvPr>
          <p:cNvPicPr>
            <a:picLocks noChangeAspect="1"/>
          </p:cNvPicPr>
          <p:nvPr/>
        </p:nvPicPr>
        <p:blipFill>
          <a:blip r:embed="rId4"/>
          <a:srcRect l="26492" r="53859"/>
          <a:stretch/>
        </p:blipFill>
        <p:spPr>
          <a:xfrm rot="10800000">
            <a:off x="5897943" y="1553729"/>
            <a:ext cx="1157042" cy="1111820"/>
          </a:xfrm>
          <a:prstGeom prst="rect">
            <a:avLst/>
          </a:prstGeom>
        </p:spPr>
      </p:pic>
      <p:sp>
        <p:nvSpPr>
          <p:cNvPr id="15" name="Rectangle 14">
            <a:extLst>
              <a:ext uri="{FF2B5EF4-FFF2-40B4-BE49-F238E27FC236}">
                <a16:creationId xmlns:a16="http://schemas.microsoft.com/office/drawing/2014/main" id="{32ABE71F-0B00-8AA4-A531-7AAC0FEBB999}"/>
              </a:ext>
            </a:extLst>
          </p:cNvPr>
          <p:cNvSpPr/>
          <p:nvPr/>
        </p:nvSpPr>
        <p:spPr>
          <a:xfrm>
            <a:off x="5773366" y="788225"/>
            <a:ext cx="2160556" cy="192092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B2C559D4-CF03-A453-C8E1-F00AEA0EDA27}"/>
              </a:ext>
            </a:extLst>
          </p:cNvPr>
          <p:cNvSpPr/>
          <p:nvPr/>
        </p:nvSpPr>
        <p:spPr>
          <a:xfrm>
            <a:off x="6420226" y="2787073"/>
            <a:ext cx="2336170" cy="22404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Google Shape;275;p33">
            <a:extLst>
              <a:ext uri="{FF2B5EF4-FFF2-40B4-BE49-F238E27FC236}">
                <a16:creationId xmlns:a16="http://schemas.microsoft.com/office/drawing/2014/main" id="{98936CE9-6448-AE13-E435-3A15993358D1}"/>
              </a:ext>
            </a:extLst>
          </p:cNvPr>
          <p:cNvSpPr txBox="1"/>
          <p:nvPr/>
        </p:nvSpPr>
        <p:spPr>
          <a:xfrm>
            <a:off x="239050" y="330750"/>
            <a:ext cx="75141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2400" b="1" noProof="0" dirty="0">
                <a:solidFill>
                  <a:schemeClr val="dk1"/>
                </a:solidFill>
                <a:latin typeface="Helvetica"/>
                <a:ea typeface="Helvetica"/>
                <a:cs typeface="Helvetica"/>
                <a:sym typeface="Helvetica"/>
              </a:rPr>
              <a:t>The Hopfield model: Associative memory</a:t>
            </a: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Tree>
    <p:extLst>
      <p:ext uri="{BB962C8B-B14F-4D97-AF65-F5344CB8AC3E}">
        <p14:creationId xmlns:p14="http://schemas.microsoft.com/office/powerpoint/2010/main" val="4262143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3025" y="1127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fr-CA" sz="2420" b="1" dirty="0" err="1">
                <a:latin typeface="Helvetica"/>
                <a:ea typeface="Helvetica"/>
                <a:cs typeface="Helvetica"/>
                <a:sym typeface="Helvetica"/>
              </a:rPr>
              <a:t>Controversy</a:t>
            </a:r>
            <a:endParaRPr sz="2420" b="1" dirty="0">
              <a:latin typeface="Helvetica"/>
              <a:ea typeface="Helvetica"/>
              <a:cs typeface="Helvetica"/>
              <a:sym typeface="Helvetica"/>
            </a:endParaRPr>
          </a:p>
        </p:txBody>
      </p:sp>
      <p:pic>
        <p:nvPicPr>
          <p:cNvPr id="73" name="Google Shape;73;p15"/>
          <p:cNvPicPr preferRelativeResize="0"/>
          <p:nvPr/>
        </p:nvPicPr>
        <p:blipFill>
          <a:blip r:embed="rId3">
            <a:alphaModFix/>
          </a:blip>
          <a:stretch>
            <a:fillRect/>
          </a:stretch>
        </p:blipFill>
        <p:spPr>
          <a:xfrm>
            <a:off x="324263" y="606200"/>
            <a:ext cx="3592653" cy="922725"/>
          </a:xfrm>
          <a:prstGeom prst="rect">
            <a:avLst/>
          </a:prstGeom>
          <a:noFill/>
          <a:ln>
            <a:noFill/>
          </a:ln>
          <a:effectLst>
            <a:outerShdw blurRad="57150" dist="19050" dir="5400000" algn="bl" rotWithShape="0">
              <a:srgbClr val="000000">
                <a:alpha val="50000"/>
              </a:srgbClr>
            </a:outerShdw>
          </a:effectLst>
        </p:spPr>
      </p:pic>
      <p:pic>
        <p:nvPicPr>
          <p:cNvPr id="74" name="Google Shape;74;p15"/>
          <p:cNvPicPr preferRelativeResize="0"/>
          <p:nvPr/>
        </p:nvPicPr>
        <p:blipFill>
          <a:blip r:embed="rId4">
            <a:alphaModFix/>
          </a:blip>
          <a:stretch>
            <a:fillRect/>
          </a:stretch>
        </p:blipFill>
        <p:spPr>
          <a:xfrm>
            <a:off x="324263" y="3107269"/>
            <a:ext cx="2279716" cy="1664314"/>
          </a:xfrm>
          <a:prstGeom prst="rect">
            <a:avLst/>
          </a:prstGeom>
          <a:noFill/>
          <a:ln>
            <a:noFill/>
          </a:ln>
          <a:effectLst>
            <a:outerShdw blurRad="57150" dist="19050" dir="5400000" algn="bl" rotWithShape="0">
              <a:srgbClr val="000000">
                <a:alpha val="50000"/>
              </a:srgbClr>
            </a:outerShdw>
          </a:effectLst>
        </p:spPr>
      </p:pic>
      <p:pic>
        <p:nvPicPr>
          <p:cNvPr id="75" name="Google Shape;75;p15"/>
          <p:cNvPicPr preferRelativeResize="0"/>
          <p:nvPr/>
        </p:nvPicPr>
        <p:blipFill>
          <a:blip r:embed="rId5">
            <a:alphaModFix/>
          </a:blip>
          <a:stretch>
            <a:fillRect/>
          </a:stretch>
        </p:blipFill>
        <p:spPr>
          <a:xfrm>
            <a:off x="1647236" y="966641"/>
            <a:ext cx="3772777" cy="1009575"/>
          </a:xfrm>
          <a:prstGeom prst="rect">
            <a:avLst/>
          </a:prstGeom>
          <a:noFill/>
          <a:ln>
            <a:noFill/>
          </a:ln>
          <a:effectLst>
            <a:outerShdw blurRad="57150" dist="19050" dir="5400000" algn="bl" rotWithShape="0">
              <a:srgbClr val="000000">
                <a:alpha val="50000"/>
              </a:srgbClr>
            </a:outerShdw>
          </a:effectLst>
        </p:spPr>
      </p:pic>
      <p:pic>
        <p:nvPicPr>
          <p:cNvPr id="76" name="Google Shape;76;p15"/>
          <p:cNvPicPr preferRelativeResize="0"/>
          <p:nvPr/>
        </p:nvPicPr>
        <p:blipFill>
          <a:blip r:embed="rId6">
            <a:alphaModFix/>
          </a:blip>
          <a:stretch>
            <a:fillRect/>
          </a:stretch>
        </p:blipFill>
        <p:spPr>
          <a:xfrm>
            <a:off x="1647235" y="1999069"/>
            <a:ext cx="3772777" cy="937512"/>
          </a:xfrm>
          <a:prstGeom prst="rect">
            <a:avLst/>
          </a:prstGeom>
          <a:noFill/>
          <a:ln>
            <a:noFill/>
          </a:ln>
          <a:effectLst>
            <a:outerShdw blurRad="57150" dist="19050" dir="5400000" algn="bl" rotWithShape="0">
              <a:srgbClr val="000000">
                <a:alpha val="50000"/>
              </a:srgbClr>
            </a:outerShdw>
          </a:effectLst>
        </p:spPr>
      </p:pic>
      <p:pic>
        <p:nvPicPr>
          <p:cNvPr id="79" name="Google Shape;79;p15"/>
          <p:cNvPicPr preferRelativeResize="0"/>
          <p:nvPr/>
        </p:nvPicPr>
        <p:blipFill>
          <a:blip r:embed="rId7">
            <a:alphaModFix/>
          </a:blip>
          <a:stretch>
            <a:fillRect/>
          </a:stretch>
        </p:blipFill>
        <p:spPr>
          <a:xfrm>
            <a:off x="2866405" y="3107269"/>
            <a:ext cx="1387973" cy="1821494"/>
          </a:xfrm>
          <a:prstGeom prst="rect">
            <a:avLst/>
          </a:prstGeom>
          <a:noFill/>
          <a:ln>
            <a:noFill/>
          </a:ln>
          <a:effectLst>
            <a:outerShdw blurRad="85725" dist="38100" dir="5400000" algn="bl" rotWithShape="0">
              <a:srgbClr val="000000">
                <a:alpha val="50000"/>
              </a:srgbClr>
            </a:outerShdw>
          </a:effectLst>
        </p:spPr>
      </p:pic>
      <p:pic>
        <p:nvPicPr>
          <p:cNvPr id="81" name="Google Shape;81;p15"/>
          <p:cNvPicPr preferRelativeResize="0"/>
          <p:nvPr/>
        </p:nvPicPr>
        <p:blipFill>
          <a:blip r:embed="rId8">
            <a:alphaModFix/>
          </a:blip>
          <a:stretch>
            <a:fillRect/>
          </a:stretch>
        </p:blipFill>
        <p:spPr>
          <a:xfrm>
            <a:off x="5895052" y="2929850"/>
            <a:ext cx="3113138" cy="1009576"/>
          </a:xfrm>
          <a:prstGeom prst="rect">
            <a:avLst/>
          </a:prstGeom>
          <a:noFill/>
          <a:ln>
            <a:noFill/>
          </a:ln>
        </p:spPr>
      </p:pic>
      <p:sp>
        <p:nvSpPr>
          <p:cNvPr id="2" name="Rectangle : coins arrondis 1">
            <a:extLst>
              <a:ext uri="{FF2B5EF4-FFF2-40B4-BE49-F238E27FC236}">
                <a16:creationId xmlns:a16="http://schemas.microsoft.com/office/drawing/2014/main" id="{916E0F85-5D03-E91F-934F-342E08F4275D}"/>
              </a:ext>
            </a:extLst>
          </p:cNvPr>
          <p:cNvSpPr/>
          <p:nvPr/>
        </p:nvSpPr>
        <p:spPr>
          <a:xfrm>
            <a:off x="4141952" y="2643542"/>
            <a:ext cx="1159622" cy="164983"/>
          </a:xfrm>
          <a:prstGeom prst="round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0" name="Google Shape;80;p15"/>
          <p:cNvPicPr preferRelativeResize="0"/>
          <p:nvPr/>
        </p:nvPicPr>
        <p:blipFill>
          <a:blip r:embed="rId9">
            <a:alphaModFix/>
          </a:blip>
          <a:stretch>
            <a:fillRect/>
          </a:stretch>
        </p:blipFill>
        <p:spPr>
          <a:xfrm>
            <a:off x="3029928" y="1502975"/>
            <a:ext cx="5603369" cy="1282697"/>
          </a:xfrm>
          <a:prstGeom prst="rect">
            <a:avLst/>
          </a:prstGeom>
          <a:noFill/>
          <a:ln>
            <a:noFill/>
          </a:ln>
          <a:effectLst>
            <a:outerShdw blurRad="85725" dist="38100" dir="5400000" algn="bl" rotWithShape="0">
              <a:srgbClr val="000000">
                <a:alpha val="50000"/>
              </a:srgbClr>
            </a:outerShdw>
          </a:effectLst>
        </p:spPr>
      </p:pic>
      <p:pic>
        <p:nvPicPr>
          <p:cNvPr id="82" name="Google Shape;82;p15"/>
          <p:cNvPicPr preferRelativeResize="0"/>
          <p:nvPr/>
        </p:nvPicPr>
        <p:blipFill>
          <a:blip r:embed="rId10">
            <a:alphaModFix/>
          </a:blip>
          <a:stretch>
            <a:fillRect/>
          </a:stretch>
        </p:blipFill>
        <p:spPr>
          <a:xfrm>
            <a:off x="5342588" y="2250725"/>
            <a:ext cx="3665602" cy="631200"/>
          </a:xfrm>
          <a:prstGeom prst="rect">
            <a:avLst/>
          </a:prstGeom>
          <a:noFill/>
          <a:ln>
            <a:noFill/>
          </a:ln>
          <a:effectLst>
            <a:outerShdw blurRad="85725" dist="38100" dir="5400000" algn="bl" rotWithShape="0">
              <a:srgbClr val="000000">
                <a:alpha val="50000"/>
              </a:srgbClr>
            </a:outerShdw>
          </a:effectLst>
        </p:spPr>
      </p:pic>
      <p:pic>
        <p:nvPicPr>
          <p:cNvPr id="77" name="Google Shape;77;p15"/>
          <p:cNvPicPr preferRelativeResize="0"/>
          <p:nvPr/>
        </p:nvPicPr>
        <p:blipFill>
          <a:blip r:embed="rId11">
            <a:alphaModFix/>
          </a:blip>
          <a:stretch>
            <a:fillRect/>
          </a:stretch>
        </p:blipFill>
        <p:spPr>
          <a:xfrm>
            <a:off x="1675613" y="1056499"/>
            <a:ext cx="5165692" cy="3019652"/>
          </a:xfrm>
          <a:prstGeom prst="rect">
            <a:avLst/>
          </a:prstGeom>
          <a:noFill/>
          <a:ln>
            <a:noFill/>
          </a:ln>
          <a:effectLst>
            <a:outerShdw blurRad="85725" dist="38100" dir="5400000" algn="bl" rotWithShape="0">
              <a:srgbClr val="000000">
                <a:alpha val="50000"/>
              </a:srgbClr>
            </a:outerShdw>
          </a:effectLst>
        </p:spPr>
      </p:pic>
      <p:sp>
        <p:nvSpPr>
          <p:cNvPr id="3" name="Rectangle : coins arrondis 2">
            <a:extLst>
              <a:ext uri="{FF2B5EF4-FFF2-40B4-BE49-F238E27FC236}">
                <a16:creationId xmlns:a16="http://schemas.microsoft.com/office/drawing/2014/main" id="{3B40A27A-78E5-3F5B-8175-D50FCE365141}"/>
              </a:ext>
            </a:extLst>
          </p:cNvPr>
          <p:cNvSpPr/>
          <p:nvPr/>
        </p:nvSpPr>
        <p:spPr>
          <a:xfrm>
            <a:off x="4012660" y="2289337"/>
            <a:ext cx="447171" cy="122499"/>
          </a:xfrm>
          <a:prstGeom prst="roundRect">
            <a:avLst/>
          </a:prstGeom>
          <a:noFill/>
          <a:ln>
            <a:solidFill>
              <a:srgbClr val="EE1A2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78" name="Google Shape;78;p15"/>
          <p:cNvPicPr preferRelativeResize="0"/>
          <p:nvPr/>
        </p:nvPicPr>
        <p:blipFill rotWithShape="1">
          <a:blip r:embed="rId12">
            <a:alphaModFix/>
          </a:blip>
          <a:srcRect t="43817"/>
          <a:stretch/>
        </p:blipFill>
        <p:spPr>
          <a:xfrm>
            <a:off x="617706" y="1848255"/>
            <a:ext cx="3326152" cy="255351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8056-4CE8-9C47-24BE-CCAC25A10FF9}"/>
            </a:ext>
          </a:extLst>
        </p:cNvPr>
        <p:cNvGrpSpPr/>
        <p:nvPr/>
      </p:nvGrpSpPr>
      <p:grpSpPr>
        <a:xfrm>
          <a:off x="0" y="0"/>
          <a:ext cx="0" cy="0"/>
          <a:chOff x="0" y="0"/>
          <a:chExt cx="0" cy="0"/>
        </a:xfrm>
      </p:grpSpPr>
      <p:pic>
        <p:nvPicPr>
          <p:cNvPr id="21" name="Image 20">
            <a:extLst>
              <a:ext uri="{FF2B5EF4-FFF2-40B4-BE49-F238E27FC236}">
                <a16:creationId xmlns:a16="http://schemas.microsoft.com/office/drawing/2014/main" id="{77DD761D-7287-91B8-8725-73973796420F}"/>
              </a:ext>
            </a:extLst>
          </p:cNvPr>
          <p:cNvPicPr>
            <a:picLocks noChangeAspect="1"/>
          </p:cNvPicPr>
          <p:nvPr/>
        </p:nvPicPr>
        <p:blipFill>
          <a:blip r:embed="rId2"/>
          <a:stretch>
            <a:fillRect/>
          </a:stretch>
        </p:blipFill>
        <p:spPr>
          <a:xfrm>
            <a:off x="87072" y="2746881"/>
            <a:ext cx="1966495" cy="702810"/>
          </a:xfrm>
          <a:prstGeom prst="rect">
            <a:avLst/>
          </a:prstGeom>
          <a:effectLst>
            <a:outerShdw blurRad="50800" dist="38100" dir="2700000" algn="tl" rotWithShape="0">
              <a:prstClr val="black">
                <a:alpha val="40000"/>
              </a:prstClr>
            </a:outerShdw>
          </a:effectLst>
        </p:spPr>
      </p:pic>
      <p:sp>
        <p:nvSpPr>
          <p:cNvPr id="3" name="Google Shape;294;p36">
            <a:extLst>
              <a:ext uri="{FF2B5EF4-FFF2-40B4-BE49-F238E27FC236}">
                <a16:creationId xmlns:a16="http://schemas.microsoft.com/office/drawing/2014/main" id="{74A0E61D-74A5-8047-B2B8-94990B7B91A9}"/>
              </a:ext>
            </a:extLst>
          </p:cNvPr>
          <p:cNvSpPr txBox="1"/>
          <p:nvPr/>
        </p:nvSpPr>
        <p:spPr>
          <a:xfrm>
            <a:off x="239050" y="234425"/>
            <a:ext cx="8743200" cy="553800"/>
          </a:xfrm>
          <a:prstGeom prst="rect">
            <a:avLst/>
          </a:prstGeom>
          <a:noFill/>
          <a:ln>
            <a:noFill/>
          </a:ln>
        </p:spPr>
        <p:txBody>
          <a:bodyPr spcFirstLastPara="1" wrap="square" lIns="91425" tIns="91425" rIns="91425" bIns="91425" anchor="t" anchorCtr="0">
            <a:noAutofit/>
          </a:bodyPr>
          <a:lstStyle/>
          <a:p>
            <a:pPr lvl="0"/>
            <a:r>
              <a:rPr lang="en-CA" sz="2400" b="1" noProof="0" dirty="0">
                <a:solidFill>
                  <a:schemeClr val="dk1"/>
                </a:solidFill>
                <a:latin typeface="Helvetica"/>
                <a:ea typeface="Helvetica"/>
                <a:cs typeface="Helvetica"/>
                <a:sym typeface="Helvetica"/>
              </a:rPr>
              <a:t>The Hopfield Network:</a:t>
            </a:r>
            <a:r>
              <a:rPr lang="en-CA" sz="2400" b="1" noProof="0" dirty="0">
                <a:solidFill>
                  <a:schemeClr val="dk1"/>
                </a:solidFill>
                <a:latin typeface="Raleway" pitchFamily="2" charset="77"/>
                <a:ea typeface="Helvetica"/>
                <a:cs typeface="Helvetica"/>
                <a:sym typeface="Helvetica"/>
              </a:rPr>
              <a:t> </a:t>
            </a:r>
            <a:r>
              <a:rPr lang="en-CA" sz="2400" b="1" noProof="0" dirty="0">
                <a:latin typeface="Raleway" pitchFamily="2" charset="77"/>
              </a:rPr>
              <a:t>Disadvantages</a:t>
            </a:r>
            <a:endParaRPr lang="en-CA" sz="2400" b="1" noProof="0" dirty="0">
              <a:solidFill>
                <a:schemeClr val="dk1"/>
              </a:solidFill>
              <a:latin typeface="Raleway" pitchFamily="2" charset="77"/>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a:p>
            <a:pPr marL="0" lvl="0" indent="0" algn="l" rtl="0">
              <a:spcBef>
                <a:spcPts val="0"/>
              </a:spcBef>
              <a:spcAft>
                <a:spcPts val="0"/>
              </a:spcAft>
              <a:buNone/>
            </a:pPr>
            <a:endParaRPr lang="en-CA" sz="2400" b="1" noProof="0" dirty="0">
              <a:solidFill>
                <a:schemeClr val="dk1"/>
              </a:solidFill>
              <a:latin typeface="Helvetica"/>
              <a:ea typeface="Helvetica"/>
              <a:cs typeface="Helvetica"/>
              <a:sym typeface="Helvetica"/>
            </a:endParaRPr>
          </a:p>
        </p:txBody>
      </p:sp>
      <p:sp>
        <p:nvSpPr>
          <p:cNvPr id="8" name="ZoneTexte 7">
            <a:extLst>
              <a:ext uri="{FF2B5EF4-FFF2-40B4-BE49-F238E27FC236}">
                <a16:creationId xmlns:a16="http://schemas.microsoft.com/office/drawing/2014/main" id="{EFCB29DE-3299-8730-249C-0BA733E30E41}"/>
              </a:ext>
            </a:extLst>
          </p:cNvPr>
          <p:cNvSpPr txBox="1"/>
          <p:nvPr/>
        </p:nvSpPr>
        <p:spPr>
          <a:xfrm>
            <a:off x="773611" y="953820"/>
            <a:ext cx="7519480" cy="135370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CA" noProof="0"/>
              <a:t>Slow convergence, especially for complex patterns.</a:t>
            </a:r>
          </a:p>
          <a:p>
            <a:pPr marL="285750" indent="-285750">
              <a:lnSpc>
                <a:spcPct val="150000"/>
              </a:lnSpc>
              <a:buFont typeface="Arial" panose="020B0604020202020204" pitchFamily="34" charset="0"/>
              <a:buChar char="•"/>
            </a:pPr>
            <a:r>
              <a:rPr lang="en-CA" noProof="0" dirty="0"/>
              <a:t>Presence of spurious states in the energy landscape, leading to recall errors.</a:t>
            </a:r>
          </a:p>
          <a:p>
            <a:pPr marL="285750" indent="-285750">
              <a:lnSpc>
                <a:spcPct val="150000"/>
              </a:lnSpc>
              <a:buFont typeface="Arial" panose="020B0604020202020204" pitchFamily="34" charset="0"/>
              <a:buChar char="•"/>
            </a:pPr>
            <a:r>
              <a:rPr lang="en-CA" noProof="0" dirty="0"/>
              <a:t>Limited capacity to approximately </a:t>
            </a:r>
            <a:r>
              <a:rPr lang="en-CA" b="1" i="1" noProof="0" dirty="0"/>
              <a:t>0.15  N</a:t>
            </a:r>
            <a:r>
              <a:rPr lang="en-CA" noProof="0" dirty="0"/>
              <a:t> patterns (overload effect).</a:t>
            </a:r>
          </a:p>
          <a:p>
            <a:pPr>
              <a:lnSpc>
                <a:spcPct val="150000"/>
              </a:lnSpc>
            </a:pPr>
            <a:endParaRPr lang="en-CA" noProof="0" dirty="0">
              <a:latin typeface="Helvetica" pitchFamily="2" charset="0"/>
            </a:endParaRPr>
          </a:p>
        </p:txBody>
      </p:sp>
      <p:pic>
        <p:nvPicPr>
          <p:cNvPr id="10" name="Image 9">
            <a:extLst>
              <a:ext uri="{FF2B5EF4-FFF2-40B4-BE49-F238E27FC236}">
                <a16:creationId xmlns:a16="http://schemas.microsoft.com/office/drawing/2014/main" id="{2FB78C3A-9BAA-5D32-144E-1ADA28A8C757}"/>
              </a:ext>
            </a:extLst>
          </p:cNvPr>
          <p:cNvPicPr>
            <a:picLocks noChangeAspect="1"/>
          </p:cNvPicPr>
          <p:nvPr/>
        </p:nvPicPr>
        <p:blipFill>
          <a:blip r:embed="rId3"/>
          <a:stretch>
            <a:fillRect/>
          </a:stretch>
        </p:blipFill>
        <p:spPr>
          <a:xfrm>
            <a:off x="1341740" y="3047690"/>
            <a:ext cx="1890753" cy="681473"/>
          </a:xfrm>
          <a:prstGeom prst="rect">
            <a:avLst/>
          </a:prstGeom>
          <a:effectLst>
            <a:outerShdw blurRad="50800" dist="38100" dir="2700000" algn="tl" rotWithShape="0">
              <a:prstClr val="black">
                <a:alpha val="40000"/>
              </a:prstClr>
            </a:outerShdw>
          </a:effectLst>
        </p:spPr>
      </p:pic>
      <p:pic>
        <p:nvPicPr>
          <p:cNvPr id="13" name="Image 12">
            <a:extLst>
              <a:ext uri="{FF2B5EF4-FFF2-40B4-BE49-F238E27FC236}">
                <a16:creationId xmlns:a16="http://schemas.microsoft.com/office/drawing/2014/main" id="{044F77C7-AEE0-D4D4-297C-F9588C930D47}"/>
              </a:ext>
            </a:extLst>
          </p:cNvPr>
          <p:cNvPicPr>
            <a:picLocks noChangeAspect="1"/>
          </p:cNvPicPr>
          <p:nvPr/>
        </p:nvPicPr>
        <p:blipFill>
          <a:blip r:embed="rId4"/>
          <a:stretch>
            <a:fillRect/>
          </a:stretch>
        </p:blipFill>
        <p:spPr>
          <a:xfrm>
            <a:off x="2523791" y="3199011"/>
            <a:ext cx="1780375" cy="774855"/>
          </a:xfrm>
          <a:prstGeom prst="rect">
            <a:avLst/>
          </a:prstGeom>
          <a:effectLst>
            <a:outerShdw blurRad="50800" dist="38100" dir="2700000" algn="tl" rotWithShape="0">
              <a:prstClr val="black">
                <a:alpha val="40000"/>
              </a:prstClr>
            </a:outerShdw>
          </a:effectLst>
        </p:spPr>
      </p:pic>
      <p:pic>
        <p:nvPicPr>
          <p:cNvPr id="15" name="Image 14">
            <a:extLst>
              <a:ext uri="{FF2B5EF4-FFF2-40B4-BE49-F238E27FC236}">
                <a16:creationId xmlns:a16="http://schemas.microsoft.com/office/drawing/2014/main" id="{EFC273EE-D50C-D1EA-D994-C2F887DA0D24}"/>
              </a:ext>
            </a:extLst>
          </p:cNvPr>
          <p:cNvPicPr>
            <a:picLocks noChangeAspect="1"/>
          </p:cNvPicPr>
          <p:nvPr/>
        </p:nvPicPr>
        <p:blipFill>
          <a:blip r:embed="rId5"/>
          <a:stretch>
            <a:fillRect/>
          </a:stretch>
        </p:blipFill>
        <p:spPr>
          <a:xfrm>
            <a:off x="4610650" y="2401662"/>
            <a:ext cx="2603500" cy="634090"/>
          </a:xfrm>
          <a:prstGeom prst="rect">
            <a:avLst/>
          </a:prstGeom>
          <a:effectLst>
            <a:outerShdw blurRad="50800" dist="38100" dir="2700000" algn="tl" rotWithShape="0">
              <a:prstClr val="black">
                <a:alpha val="40000"/>
              </a:prstClr>
            </a:outerShdw>
          </a:effectLst>
        </p:spPr>
      </p:pic>
      <p:pic>
        <p:nvPicPr>
          <p:cNvPr id="29" name="Image 28">
            <a:extLst>
              <a:ext uri="{FF2B5EF4-FFF2-40B4-BE49-F238E27FC236}">
                <a16:creationId xmlns:a16="http://schemas.microsoft.com/office/drawing/2014/main" id="{E1F69C48-271A-25A5-B4E4-E473AF0D6CE9}"/>
              </a:ext>
            </a:extLst>
          </p:cNvPr>
          <p:cNvPicPr>
            <a:picLocks noChangeAspect="1"/>
          </p:cNvPicPr>
          <p:nvPr/>
        </p:nvPicPr>
        <p:blipFill>
          <a:blip r:embed="rId6"/>
          <a:stretch>
            <a:fillRect/>
          </a:stretch>
        </p:blipFill>
        <p:spPr>
          <a:xfrm>
            <a:off x="3757760" y="3354687"/>
            <a:ext cx="3537880" cy="790431"/>
          </a:xfrm>
          <a:prstGeom prst="rect">
            <a:avLst/>
          </a:prstGeom>
          <a:effectLst>
            <a:outerShdw blurRad="50800" dist="38100" dir="2700000" algn="tl" rotWithShape="0">
              <a:prstClr val="black">
                <a:alpha val="40000"/>
              </a:prstClr>
            </a:outerShdw>
          </a:effectLst>
        </p:spPr>
      </p:pic>
      <p:pic>
        <p:nvPicPr>
          <p:cNvPr id="17" name="Image 16">
            <a:extLst>
              <a:ext uri="{FF2B5EF4-FFF2-40B4-BE49-F238E27FC236}">
                <a16:creationId xmlns:a16="http://schemas.microsoft.com/office/drawing/2014/main" id="{C128E018-1AA6-7D22-B0E9-F5BB3AE0F0E4}"/>
              </a:ext>
            </a:extLst>
          </p:cNvPr>
          <p:cNvPicPr>
            <a:picLocks noChangeAspect="1"/>
          </p:cNvPicPr>
          <p:nvPr/>
        </p:nvPicPr>
        <p:blipFill>
          <a:blip r:embed="rId7"/>
          <a:srcRect t="32163"/>
          <a:stretch/>
        </p:blipFill>
        <p:spPr>
          <a:xfrm>
            <a:off x="6025263" y="2568343"/>
            <a:ext cx="2848648" cy="714469"/>
          </a:xfrm>
          <a:prstGeom prst="rect">
            <a:avLst/>
          </a:prstGeom>
          <a:effectLst>
            <a:outerShdw blurRad="50800" dist="38100" dir="2700000" algn="tl" rotWithShape="0">
              <a:prstClr val="black">
                <a:alpha val="40000"/>
              </a:prstClr>
            </a:outerShdw>
          </a:effectLst>
        </p:spPr>
      </p:pic>
      <p:pic>
        <p:nvPicPr>
          <p:cNvPr id="31" name="Image 30">
            <a:extLst>
              <a:ext uri="{FF2B5EF4-FFF2-40B4-BE49-F238E27FC236}">
                <a16:creationId xmlns:a16="http://schemas.microsoft.com/office/drawing/2014/main" id="{B33DFA0D-A0EE-0711-CBEC-0B06A413B476}"/>
              </a:ext>
            </a:extLst>
          </p:cNvPr>
          <p:cNvPicPr>
            <a:picLocks noChangeAspect="1"/>
          </p:cNvPicPr>
          <p:nvPr/>
        </p:nvPicPr>
        <p:blipFill>
          <a:blip r:embed="rId8"/>
          <a:stretch>
            <a:fillRect/>
          </a:stretch>
        </p:blipFill>
        <p:spPr>
          <a:xfrm>
            <a:off x="5393312" y="3518226"/>
            <a:ext cx="2187993" cy="833977"/>
          </a:xfrm>
          <a:prstGeom prst="rect">
            <a:avLst/>
          </a:prstGeom>
          <a:effectLst>
            <a:outerShdw blurRad="50800" dist="38100" dir="2700000" algn="tl" rotWithShape="0">
              <a:prstClr val="black">
                <a:alpha val="40000"/>
              </a:prstClr>
            </a:outerShdw>
          </a:effectLst>
        </p:spPr>
      </p:pic>
      <p:pic>
        <p:nvPicPr>
          <p:cNvPr id="27" name="Image 26">
            <a:extLst>
              <a:ext uri="{FF2B5EF4-FFF2-40B4-BE49-F238E27FC236}">
                <a16:creationId xmlns:a16="http://schemas.microsoft.com/office/drawing/2014/main" id="{E17B5EAE-8D35-BF56-FEA9-5B19A3D6A658}"/>
              </a:ext>
            </a:extLst>
          </p:cNvPr>
          <p:cNvPicPr>
            <a:picLocks noChangeAspect="1"/>
          </p:cNvPicPr>
          <p:nvPr/>
        </p:nvPicPr>
        <p:blipFill>
          <a:blip r:embed="rId9"/>
          <a:stretch>
            <a:fillRect/>
          </a:stretch>
        </p:blipFill>
        <p:spPr>
          <a:xfrm>
            <a:off x="6883421" y="3801751"/>
            <a:ext cx="2260579" cy="606744"/>
          </a:xfrm>
          <a:prstGeom prst="rect">
            <a:avLst/>
          </a:prstGeom>
          <a:effectLst>
            <a:outerShdw blurRad="50800" dist="38100" dir="2700000" algn="tl" rotWithShape="0">
              <a:prstClr val="black">
                <a:alpha val="40000"/>
              </a:prstClr>
            </a:outerShdw>
          </a:effectLst>
        </p:spPr>
      </p:pic>
      <p:pic>
        <p:nvPicPr>
          <p:cNvPr id="6" name="Google Shape;352;p43">
            <a:extLst>
              <a:ext uri="{FF2B5EF4-FFF2-40B4-BE49-F238E27FC236}">
                <a16:creationId xmlns:a16="http://schemas.microsoft.com/office/drawing/2014/main" id="{1214D12D-4F34-13A5-7B8D-7F47F8E9EFE6}"/>
              </a:ext>
            </a:extLst>
          </p:cNvPr>
          <p:cNvPicPr preferRelativeResize="0"/>
          <p:nvPr/>
        </p:nvPicPr>
        <p:blipFill>
          <a:blip r:embed="rId10">
            <a:alphaModFix/>
          </a:blip>
          <a:srcRect b="59389"/>
          <a:stretch/>
        </p:blipFill>
        <p:spPr>
          <a:xfrm>
            <a:off x="143157" y="3801751"/>
            <a:ext cx="2143959" cy="842203"/>
          </a:xfrm>
          <a:prstGeom prst="rect">
            <a:avLst/>
          </a:prstGeom>
          <a:noFill/>
          <a:ln>
            <a:noFill/>
          </a:ln>
          <a:effectLst>
            <a:outerShdw blurRad="85725" dist="38100" dir="5400000" algn="bl" rotWithShape="0">
              <a:srgbClr val="000000">
                <a:alpha val="50000"/>
              </a:srgbClr>
            </a:outerShdw>
          </a:effectLst>
        </p:spPr>
      </p:pic>
      <p:pic>
        <p:nvPicPr>
          <p:cNvPr id="5" name="Google Shape;347;p43">
            <a:extLst>
              <a:ext uri="{FF2B5EF4-FFF2-40B4-BE49-F238E27FC236}">
                <a16:creationId xmlns:a16="http://schemas.microsoft.com/office/drawing/2014/main" id="{A836174C-6022-F6C5-5A8D-B38209D287A6}"/>
              </a:ext>
            </a:extLst>
          </p:cNvPr>
          <p:cNvPicPr preferRelativeResize="0"/>
          <p:nvPr/>
        </p:nvPicPr>
        <p:blipFill>
          <a:blip r:embed="rId11">
            <a:alphaModFix/>
          </a:blip>
          <a:srcRect r="29403" b="59011"/>
          <a:stretch/>
        </p:blipFill>
        <p:spPr>
          <a:xfrm>
            <a:off x="1595887" y="4309479"/>
            <a:ext cx="1780375" cy="465418"/>
          </a:xfrm>
          <a:prstGeom prst="rect">
            <a:avLst/>
          </a:prstGeom>
          <a:noFill/>
          <a:ln>
            <a:noFill/>
          </a:ln>
          <a:effectLst>
            <a:outerShdw blurRad="85725" dist="38100" dir="5400000" algn="bl" rotWithShape="0">
              <a:srgbClr val="000000">
                <a:alpha val="50000"/>
              </a:srgbClr>
            </a:outerShdw>
          </a:effectLst>
        </p:spPr>
      </p:pic>
      <p:pic>
        <p:nvPicPr>
          <p:cNvPr id="4" name="Image 3">
            <a:extLst>
              <a:ext uri="{FF2B5EF4-FFF2-40B4-BE49-F238E27FC236}">
                <a16:creationId xmlns:a16="http://schemas.microsoft.com/office/drawing/2014/main" id="{82D3B9ED-7F31-98CF-5657-50744E460E00}"/>
              </a:ext>
            </a:extLst>
          </p:cNvPr>
          <p:cNvPicPr>
            <a:picLocks noChangeAspect="1"/>
          </p:cNvPicPr>
          <p:nvPr/>
        </p:nvPicPr>
        <p:blipFill>
          <a:blip r:embed="rId12"/>
          <a:srcRect b="15109"/>
          <a:stretch/>
        </p:blipFill>
        <p:spPr>
          <a:xfrm>
            <a:off x="3158734" y="4453161"/>
            <a:ext cx="2290864" cy="60674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57000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D2E5AC90-84C0-567D-20A9-73B583041CD3}"/>
            </a:ext>
          </a:extLst>
        </p:cNvPr>
        <p:cNvGrpSpPr/>
        <p:nvPr/>
      </p:nvGrpSpPr>
      <p:grpSpPr>
        <a:xfrm>
          <a:off x="0" y="0"/>
          <a:ext cx="0" cy="0"/>
          <a:chOff x="0" y="0"/>
          <a:chExt cx="0" cy="0"/>
        </a:xfrm>
      </p:grpSpPr>
      <p:pic>
        <p:nvPicPr>
          <p:cNvPr id="342" name="Google Shape;342;p43">
            <a:extLst>
              <a:ext uri="{FF2B5EF4-FFF2-40B4-BE49-F238E27FC236}">
                <a16:creationId xmlns:a16="http://schemas.microsoft.com/office/drawing/2014/main" id="{D304526F-85ED-F71A-6DC2-410C85106678}"/>
              </a:ext>
            </a:extLst>
          </p:cNvPr>
          <p:cNvPicPr preferRelativeResize="0"/>
          <p:nvPr/>
        </p:nvPicPr>
        <p:blipFill>
          <a:blip r:embed="rId3">
            <a:alphaModFix/>
          </a:blip>
          <a:stretch>
            <a:fillRect/>
          </a:stretch>
        </p:blipFill>
        <p:spPr>
          <a:xfrm>
            <a:off x="3330663" y="2066487"/>
            <a:ext cx="2688225" cy="1495074"/>
          </a:xfrm>
          <a:prstGeom prst="rect">
            <a:avLst/>
          </a:prstGeom>
          <a:noFill/>
          <a:ln>
            <a:noFill/>
          </a:ln>
          <a:effectLst>
            <a:outerShdw blurRad="85725" dist="38100" dir="5400000" algn="bl" rotWithShape="0">
              <a:srgbClr val="000000">
                <a:alpha val="50000"/>
              </a:srgbClr>
            </a:outerShdw>
          </a:effectLst>
        </p:spPr>
      </p:pic>
      <p:pic>
        <p:nvPicPr>
          <p:cNvPr id="343" name="Google Shape;343;p43">
            <a:extLst>
              <a:ext uri="{FF2B5EF4-FFF2-40B4-BE49-F238E27FC236}">
                <a16:creationId xmlns:a16="http://schemas.microsoft.com/office/drawing/2014/main" id="{8CA720A9-5D6A-97AA-F435-BD381994061D}"/>
              </a:ext>
            </a:extLst>
          </p:cNvPr>
          <p:cNvPicPr preferRelativeResize="0"/>
          <p:nvPr/>
        </p:nvPicPr>
        <p:blipFill>
          <a:blip r:embed="rId4">
            <a:alphaModFix/>
          </a:blip>
          <a:stretch>
            <a:fillRect/>
          </a:stretch>
        </p:blipFill>
        <p:spPr>
          <a:xfrm>
            <a:off x="3330675" y="3606400"/>
            <a:ext cx="1041774" cy="1347952"/>
          </a:xfrm>
          <a:prstGeom prst="rect">
            <a:avLst/>
          </a:prstGeom>
          <a:noFill/>
          <a:ln>
            <a:noFill/>
          </a:ln>
        </p:spPr>
      </p:pic>
      <p:pic>
        <p:nvPicPr>
          <p:cNvPr id="344" name="Google Shape;344;p43">
            <a:extLst>
              <a:ext uri="{FF2B5EF4-FFF2-40B4-BE49-F238E27FC236}">
                <a16:creationId xmlns:a16="http://schemas.microsoft.com/office/drawing/2014/main" id="{6600C864-A2CE-8B8C-78A0-EF897B5A0CBC}"/>
              </a:ext>
            </a:extLst>
          </p:cNvPr>
          <p:cNvPicPr preferRelativeResize="0"/>
          <p:nvPr/>
        </p:nvPicPr>
        <p:blipFill>
          <a:blip r:embed="rId5">
            <a:alphaModFix/>
          </a:blip>
          <a:stretch>
            <a:fillRect/>
          </a:stretch>
        </p:blipFill>
        <p:spPr>
          <a:xfrm>
            <a:off x="4496425" y="3839951"/>
            <a:ext cx="1522473" cy="820700"/>
          </a:xfrm>
          <a:prstGeom prst="rect">
            <a:avLst/>
          </a:prstGeom>
          <a:noFill/>
          <a:ln>
            <a:noFill/>
          </a:ln>
        </p:spPr>
      </p:pic>
      <p:pic>
        <p:nvPicPr>
          <p:cNvPr id="345" name="Google Shape;345;p43">
            <a:extLst>
              <a:ext uri="{FF2B5EF4-FFF2-40B4-BE49-F238E27FC236}">
                <a16:creationId xmlns:a16="http://schemas.microsoft.com/office/drawing/2014/main" id="{47081FA7-119F-36EF-D730-43D5AEBA307B}"/>
              </a:ext>
            </a:extLst>
          </p:cNvPr>
          <p:cNvPicPr preferRelativeResize="0"/>
          <p:nvPr/>
        </p:nvPicPr>
        <p:blipFill>
          <a:blip r:embed="rId6">
            <a:alphaModFix/>
          </a:blip>
          <a:stretch>
            <a:fillRect/>
          </a:stretch>
        </p:blipFill>
        <p:spPr>
          <a:xfrm>
            <a:off x="6759500" y="2571752"/>
            <a:ext cx="2232723" cy="2318776"/>
          </a:xfrm>
          <a:prstGeom prst="rect">
            <a:avLst/>
          </a:prstGeom>
          <a:noFill/>
          <a:ln>
            <a:noFill/>
          </a:ln>
        </p:spPr>
      </p:pic>
      <p:sp>
        <p:nvSpPr>
          <p:cNvPr id="346" name="Google Shape;346;p43">
            <a:extLst>
              <a:ext uri="{FF2B5EF4-FFF2-40B4-BE49-F238E27FC236}">
                <a16:creationId xmlns:a16="http://schemas.microsoft.com/office/drawing/2014/main" id="{F6FC8DF6-7C2C-7729-D7BA-D8E89FBAC492}"/>
              </a:ext>
            </a:extLst>
          </p:cNvPr>
          <p:cNvSpPr txBox="1"/>
          <p:nvPr/>
        </p:nvSpPr>
        <p:spPr>
          <a:xfrm>
            <a:off x="3330675" y="1690375"/>
            <a:ext cx="2807700" cy="36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600">
                <a:solidFill>
                  <a:srgbClr val="006621"/>
                </a:solidFill>
                <a:highlight>
                  <a:srgbClr val="FFFFFF"/>
                </a:highlight>
              </a:rPr>
              <a:t>Advances in Neural Information Processing Systems, 2017</a:t>
            </a:r>
            <a:endParaRPr>
              <a:solidFill>
                <a:schemeClr val="dk2"/>
              </a:solidFill>
            </a:endParaRPr>
          </a:p>
        </p:txBody>
      </p:sp>
      <p:pic>
        <p:nvPicPr>
          <p:cNvPr id="347" name="Google Shape;347;p43">
            <a:extLst>
              <a:ext uri="{FF2B5EF4-FFF2-40B4-BE49-F238E27FC236}">
                <a16:creationId xmlns:a16="http://schemas.microsoft.com/office/drawing/2014/main" id="{CF9C73E5-ABA9-EE0C-A9E6-A587CB507E6F}"/>
              </a:ext>
            </a:extLst>
          </p:cNvPr>
          <p:cNvPicPr preferRelativeResize="0"/>
          <p:nvPr/>
        </p:nvPicPr>
        <p:blipFill>
          <a:blip r:embed="rId7">
            <a:alphaModFix/>
          </a:blip>
          <a:stretch>
            <a:fillRect/>
          </a:stretch>
        </p:blipFill>
        <p:spPr>
          <a:xfrm>
            <a:off x="6759498" y="1492387"/>
            <a:ext cx="2232725" cy="962588"/>
          </a:xfrm>
          <a:prstGeom prst="rect">
            <a:avLst/>
          </a:prstGeom>
          <a:noFill/>
          <a:ln>
            <a:noFill/>
          </a:ln>
          <a:effectLst>
            <a:outerShdw blurRad="85725" dist="38100" dir="5400000" algn="bl" rotWithShape="0">
              <a:srgbClr val="000000">
                <a:alpha val="50000"/>
              </a:srgbClr>
            </a:outerShdw>
          </a:effectLst>
        </p:spPr>
      </p:pic>
      <p:pic>
        <p:nvPicPr>
          <p:cNvPr id="348" name="Google Shape;348;p43">
            <a:extLst>
              <a:ext uri="{FF2B5EF4-FFF2-40B4-BE49-F238E27FC236}">
                <a16:creationId xmlns:a16="http://schemas.microsoft.com/office/drawing/2014/main" id="{69D6CF56-0F03-2FEE-9FCF-FD7764F2F8A2}"/>
              </a:ext>
            </a:extLst>
          </p:cNvPr>
          <p:cNvPicPr preferRelativeResize="0"/>
          <p:nvPr/>
        </p:nvPicPr>
        <p:blipFill>
          <a:blip r:embed="rId8">
            <a:alphaModFix/>
          </a:blip>
          <a:stretch>
            <a:fillRect/>
          </a:stretch>
        </p:blipFill>
        <p:spPr>
          <a:xfrm>
            <a:off x="5323050" y="84400"/>
            <a:ext cx="3698427" cy="1291201"/>
          </a:xfrm>
          <a:prstGeom prst="rect">
            <a:avLst/>
          </a:prstGeom>
          <a:noFill/>
          <a:ln>
            <a:noFill/>
          </a:ln>
          <a:effectLst>
            <a:outerShdw blurRad="85725" dist="38100" dir="5400000" algn="bl" rotWithShape="0">
              <a:srgbClr val="000000">
                <a:alpha val="50000"/>
              </a:srgbClr>
            </a:outerShdw>
          </a:effectLst>
        </p:spPr>
      </p:pic>
      <p:pic>
        <p:nvPicPr>
          <p:cNvPr id="349" name="Google Shape;349;p43">
            <a:extLst>
              <a:ext uri="{FF2B5EF4-FFF2-40B4-BE49-F238E27FC236}">
                <a16:creationId xmlns:a16="http://schemas.microsoft.com/office/drawing/2014/main" id="{8F68DA3F-4905-9BA4-115B-7FB6F3A78539}"/>
              </a:ext>
            </a:extLst>
          </p:cNvPr>
          <p:cNvPicPr preferRelativeResize="0"/>
          <p:nvPr/>
        </p:nvPicPr>
        <p:blipFill>
          <a:blip r:embed="rId9">
            <a:alphaModFix/>
          </a:blip>
          <a:stretch>
            <a:fillRect/>
          </a:stretch>
        </p:blipFill>
        <p:spPr>
          <a:xfrm>
            <a:off x="499620" y="981850"/>
            <a:ext cx="2090419" cy="1782151"/>
          </a:xfrm>
          <a:prstGeom prst="rect">
            <a:avLst/>
          </a:prstGeom>
          <a:noFill/>
          <a:ln>
            <a:noFill/>
          </a:ln>
          <a:effectLst>
            <a:outerShdw blurRad="85725" dist="38100" dir="5400000" algn="bl" rotWithShape="0">
              <a:srgbClr val="000000">
                <a:alpha val="50000"/>
              </a:srgbClr>
            </a:outerShdw>
          </a:effectLst>
        </p:spPr>
      </p:pic>
      <p:sp>
        <p:nvSpPr>
          <p:cNvPr id="350" name="Google Shape;350;p43">
            <a:extLst>
              <a:ext uri="{FF2B5EF4-FFF2-40B4-BE49-F238E27FC236}">
                <a16:creationId xmlns:a16="http://schemas.microsoft.com/office/drawing/2014/main" id="{6E3610D5-2348-7FC9-8A5D-890E8DA5A3A1}"/>
              </a:ext>
            </a:extLst>
          </p:cNvPr>
          <p:cNvSpPr txBox="1"/>
          <p:nvPr/>
        </p:nvSpPr>
        <p:spPr>
          <a:xfrm>
            <a:off x="429400" y="738950"/>
            <a:ext cx="2574300" cy="36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600">
                <a:solidFill>
                  <a:srgbClr val="006621"/>
                </a:solidFill>
                <a:highlight>
                  <a:srgbClr val="FFFFFF"/>
                </a:highlight>
              </a:rPr>
              <a:t>Advances in neural information processing systems, 2016</a:t>
            </a:r>
            <a:endParaRPr>
              <a:solidFill>
                <a:schemeClr val="dk2"/>
              </a:solidFill>
            </a:endParaRPr>
          </a:p>
        </p:txBody>
      </p:sp>
      <p:sp>
        <p:nvSpPr>
          <p:cNvPr id="351" name="Google Shape;351;p43">
            <a:extLst>
              <a:ext uri="{FF2B5EF4-FFF2-40B4-BE49-F238E27FC236}">
                <a16:creationId xmlns:a16="http://schemas.microsoft.com/office/drawing/2014/main" id="{F4DAF86A-C69F-B357-AAE4-F04FEB26371D}"/>
              </a:ext>
            </a:extLst>
          </p:cNvPr>
          <p:cNvSpPr txBox="1"/>
          <p:nvPr/>
        </p:nvSpPr>
        <p:spPr>
          <a:xfrm>
            <a:off x="266150" y="38000"/>
            <a:ext cx="4828500" cy="756300"/>
          </a:xfrm>
          <a:prstGeom prst="rect">
            <a:avLst/>
          </a:prstGeom>
          <a:noFill/>
          <a:ln>
            <a:noFill/>
          </a:ln>
        </p:spPr>
        <p:txBody>
          <a:bodyPr spcFirstLastPara="1" wrap="square" lIns="91425" tIns="91425" rIns="91425" bIns="91425" anchor="t" anchorCtr="0">
            <a:noAutofit/>
          </a:bodyPr>
          <a:lstStyle/>
          <a:p>
            <a:pPr lvl="0"/>
            <a:r>
              <a:rPr lang="en-CA" sz="2000" b="1" noProof="0">
                <a:latin typeface="Helvetica" pitchFamily="2" charset="0"/>
              </a:rPr>
              <a:t>From Hopfield to Transformers:</a:t>
            </a:r>
            <a:br>
              <a:rPr lang="en-CA" sz="2000" b="1" noProof="0">
                <a:latin typeface="Helvetica" pitchFamily="2" charset="0"/>
              </a:rPr>
            </a:br>
            <a:r>
              <a:rPr lang="en-CA" sz="2000" b="1" noProof="0">
                <a:latin typeface="Helvetica" pitchFamily="2" charset="0"/>
              </a:rPr>
              <a:t>Associative Memory Reinvented</a:t>
            </a:r>
            <a:endParaRPr lang="en-CA" sz="2000" b="1" noProof="0">
              <a:solidFill>
                <a:schemeClr val="dk1"/>
              </a:solidFill>
              <a:latin typeface="Helvetica" pitchFamily="2" charset="0"/>
            </a:endParaRPr>
          </a:p>
        </p:txBody>
      </p:sp>
      <p:pic>
        <p:nvPicPr>
          <p:cNvPr id="352" name="Google Shape;352;p43">
            <a:extLst>
              <a:ext uri="{FF2B5EF4-FFF2-40B4-BE49-F238E27FC236}">
                <a16:creationId xmlns:a16="http://schemas.microsoft.com/office/drawing/2014/main" id="{8187D5B8-7271-6F59-0128-E332F54A1936}"/>
              </a:ext>
            </a:extLst>
          </p:cNvPr>
          <p:cNvPicPr preferRelativeResize="0"/>
          <p:nvPr/>
        </p:nvPicPr>
        <p:blipFill>
          <a:blip r:embed="rId10">
            <a:alphaModFix/>
          </a:blip>
          <a:stretch>
            <a:fillRect/>
          </a:stretch>
        </p:blipFill>
        <p:spPr>
          <a:xfrm>
            <a:off x="472850" y="3009950"/>
            <a:ext cx="2143959" cy="2073825"/>
          </a:xfrm>
          <a:prstGeom prst="rect">
            <a:avLst/>
          </a:prstGeom>
          <a:noFill/>
          <a:ln>
            <a:noFill/>
          </a:ln>
          <a:effectLst>
            <a:outerShdw blurRad="85725" dist="38100" dir="5400000" algn="bl" rotWithShape="0">
              <a:srgbClr val="000000">
                <a:alpha val="50000"/>
              </a:srgbClr>
            </a:outerShdw>
          </a:effectLst>
        </p:spPr>
      </p:pic>
    </p:spTree>
    <p:extLst>
      <p:ext uri="{BB962C8B-B14F-4D97-AF65-F5344CB8AC3E}">
        <p14:creationId xmlns:p14="http://schemas.microsoft.com/office/powerpoint/2010/main" val="15963936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9">
          <a:extLst>
            <a:ext uri="{FF2B5EF4-FFF2-40B4-BE49-F238E27FC236}">
              <a16:creationId xmlns:a16="http://schemas.microsoft.com/office/drawing/2014/main" id="{AC47621C-E8B1-8D7F-D570-A20BA14E0D6F}"/>
            </a:ext>
          </a:extLst>
        </p:cNvPr>
        <p:cNvGrpSpPr/>
        <p:nvPr/>
      </p:nvGrpSpPr>
      <p:grpSpPr>
        <a:xfrm>
          <a:off x="0" y="0"/>
          <a:ext cx="0" cy="0"/>
          <a:chOff x="0" y="0"/>
          <a:chExt cx="0" cy="0"/>
        </a:xfrm>
      </p:grpSpPr>
      <p:pic>
        <p:nvPicPr>
          <p:cNvPr id="251" name="Google Shape;251;p31">
            <a:extLst>
              <a:ext uri="{FF2B5EF4-FFF2-40B4-BE49-F238E27FC236}">
                <a16:creationId xmlns:a16="http://schemas.microsoft.com/office/drawing/2014/main" id="{63DCF02B-B6C5-970F-853C-6F27DFB07C37}"/>
              </a:ext>
            </a:extLst>
          </p:cNvPr>
          <p:cNvPicPr preferRelativeResize="0"/>
          <p:nvPr/>
        </p:nvPicPr>
        <p:blipFill rotWithShape="1">
          <a:blip r:embed="rId3">
            <a:alphaModFix/>
          </a:blip>
          <a:srcRect r="73033" b="54122"/>
          <a:stretch/>
        </p:blipFill>
        <p:spPr>
          <a:xfrm>
            <a:off x="-2" y="0"/>
            <a:ext cx="2407598" cy="5143501"/>
          </a:xfrm>
          <a:prstGeom prst="rect">
            <a:avLst/>
          </a:prstGeom>
          <a:solidFill>
            <a:schemeClr val="accent2"/>
          </a:solidFill>
          <a:ln>
            <a:noFill/>
          </a:ln>
        </p:spPr>
      </p:pic>
      <p:sp>
        <p:nvSpPr>
          <p:cNvPr id="252" name="Google Shape;252;p31">
            <a:extLst>
              <a:ext uri="{FF2B5EF4-FFF2-40B4-BE49-F238E27FC236}">
                <a16:creationId xmlns:a16="http://schemas.microsoft.com/office/drawing/2014/main" id="{7A69E6E2-905E-422E-5E3D-CE71D53E5016}"/>
              </a:ext>
            </a:extLst>
          </p:cNvPr>
          <p:cNvSpPr txBox="1"/>
          <p:nvPr/>
        </p:nvSpPr>
        <p:spPr>
          <a:xfrm>
            <a:off x="113100" y="2294849"/>
            <a:ext cx="3389200" cy="8214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Boltzmann</a:t>
            </a:r>
          </a:p>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Machines</a:t>
            </a: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p:txBody>
      </p:sp>
      <p:sp>
        <p:nvSpPr>
          <p:cNvPr id="253" name="Google Shape;253;p31">
            <a:extLst>
              <a:ext uri="{FF2B5EF4-FFF2-40B4-BE49-F238E27FC236}">
                <a16:creationId xmlns:a16="http://schemas.microsoft.com/office/drawing/2014/main" id="{A8F0A77E-AB67-8BCD-31A1-3B637C46DE3D}"/>
              </a:ext>
            </a:extLst>
          </p:cNvPr>
          <p:cNvSpPr txBox="1"/>
          <p:nvPr/>
        </p:nvSpPr>
        <p:spPr>
          <a:xfrm>
            <a:off x="2788208" y="1665167"/>
            <a:ext cx="6122328" cy="1451108"/>
          </a:xfrm>
          <a:prstGeom prst="rect">
            <a:avLst/>
          </a:prstGeom>
          <a:noFill/>
          <a:ln>
            <a:noFill/>
          </a:ln>
        </p:spPr>
        <p:txBody>
          <a:bodyPr spcFirstLastPara="1" wrap="square" lIns="91425" tIns="91425" rIns="91425" bIns="91425" anchor="t" anchorCtr="0">
            <a:noAutofit/>
          </a:bodyPr>
          <a:lstStyle/>
          <a:p>
            <a:pPr lvl="0"/>
            <a:r>
              <a:rPr lang="en-CA" sz="1200" b="1" noProof="0">
                <a:latin typeface="Helvetica" pitchFamily="2" charset="0"/>
              </a:rPr>
              <a:t>Model:</a:t>
            </a:r>
            <a:endParaRPr lang="en-CA" sz="1200" noProof="0">
              <a:latin typeface="Helvetica" pitchFamily="2" charset="0"/>
            </a:endParaRPr>
          </a:p>
          <a:p>
            <a:pPr marL="171450" lvl="0" indent="-171450">
              <a:buFont typeface="Arial" panose="020B0604020202020204" pitchFamily="34" charset="0"/>
              <a:buChar char="•"/>
            </a:pPr>
            <a:r>
              <a:rPr lang="en-CA" sz="1200" noProof="0" dirty="0">
                <a:latin typeface="Helvetica" pitchFamily="2" charset="0"/>
              </a:rPr>
              <a:t>Each neuron is viewed as a particle with spin ±1.</a:t>
            </a:r>
          </a:p>
          <a:p>
            <a:pPr marL="171450" lvl="0" indent="-171450">
              <a:buFont typeface="Arial" panose="020B0604020202020204" pitchFamily="34" charset="0"/>
              <a:buChar char="•"/>
            </a:pPr>
            <a:r>
              <a:rPr lang="en-CA" sz="1200" noProof="0" dirty="0">
                <a:latin typeface="Helvetica" pitchFamily="2" charset="0"/>
              </a:rPr>
              <a:t>Neurons undergo stochastic transitions, allowing the network to escape local energy minima.</a:t>
            </a:r>
          </a:p>
          <a:p>
            <a:pPr marL="171450" lvl="0" indent="-171450">
              <a:buFont typeface="Arial" panose="020B0604020202020204" pitchFamily="34" charset="0"/>
              <a:buChar char="•"/>
            </a:pPr>
            <a:r>
              <a:rPr lang="en-CA" sz="1200" noProof="0" dirty="0">
                <a:latin typeface="Helvetica" pitchFamily="2" charset="0"/>
              </a:rPr>
              <a:t>Neurons are divided into two groups: visible and hidden.</a:t>
            </a:r>
          </a:p>
          <a:p>
            <a:pPr marL="171450" lvl="0" indent="-171450">
              <a:buFont typeface="Arial" panose="020B0604020202020204" pitchFamily="34" charset="0"/>
              <a:buChar char="•"/>
            </a:pPr>
            <a:r>
              <a:rPr lang="en-CA" sz="1200" noProof="0" dirty="0">
                <a:latin typeface="Helvetica" pitchFamily="2" charset="0"/>
              </a:rPr>
              <a:t>Not all neurons are connected to each other.</a:t>
            </a:r>
          </a:p>
          <a:p>
            <a:pPr marL="171450" lvl="0" indent="-171450">
              <a:buFont typeface="Arial" panose="020B0604020202020204" pitchFamily="34" charset="0"/>
              <a:buChar char="•"/>
            </a:pPr>
            <a:r>
              <a:rPr lang="en-CA" sz="1200" noProof="0" dirty="0">
                <a:latin typeface="Helvetica" pitchFamily="2" charset="0"/>
              </a:rPr>
              <a:t>The model assigns probabilities to states according to the Boltzmann distribution..</a:t>
            </a:r>
            <a:endParaRPr lang="en-CA" sz="1200" noProof="0" dirty="0">
              <a:solidFill>
                <a:schemeClr val="dk1"/>
              </a:solidFill>
              <a:latin typeface="Helvetica" pitchFamily="2" charset="0"/>
              <a:ea typeface="Helvetica"/>
              <a:cs typeface="Helvetica"/>
              <a:sym typeface="Helvetica"/>
            </a:endParaRPr>
          </a:p>
        </p:txBody>
      </p:sp>
      <p:sp>
        <p:nvSpPr>
          <p:cNvPr id="255" name="Google Shape;255;p31">
            <a:extLst>
              <a:ext uri="{FF2B5EF4-FFF2-40B4-BE49-F238E27FC236}">
                <a16:creationId xmlns:a16="http://schemas.microsoft.com/office/drawing/2014/main" id="{7026D2C3-5FB5-3175-37A6-CCC2413ED3E4}"/>
              </a:ext>
            </a:extLst>
          </p:cNvPr>
          <p:cNvSpPr txBox="1"/>
          <p:nvPr/>
        </p:nvSpPr>
        <p:spPr>
          <a:xfrm>
            <a:off x="2788208" y="3257578"/>
            <a:ext cx="6122328" cy="1579500"/>
          </a:xfrm>
          <a:prstGeom prst="rect">
            <a:avLst/>
          </a:prstGeom>
          <a:noFill/>
          <a:ln>
            <a:noFill/>
          </a:ln>
        </p:spPr>
        <p:txBody>
          <a:bodyPr spcFirstLastPara="1" wrap="square" lIns="91425" tIns="91425" rIns="91425" bIns="91425" anchor="t" anchorCtr="0">
            <a:noAutofit/>
          </a:bodyPr>
          <a:lstStyle/>
          <a:p>
            <a:pPr lvl="0"/>
            <a:r>
              <a:rPr lang="en-CA" sz="1200" b="1" noProof="0" dirty="0">
                <a:latin typeface="Helvetica" pitchFamily="2" charset="0"/>
              </a:rPr>
              <a:t>Results:</a:t>
            </a:r>
            <a:endParaRPr lang="en-CA" sz="1200" dirty="0">
              <a:latin typeface="Helvetica" pitchFamily="2" charset="0"/>
            </a:endParaRPr>
          </a:p>
          <a:p>
            <a:pPr marL="171450" lvl="0" indent="-171450">
              <a:buFont typeface="Arial" panose="020B0604020202020204" pitchFamily="34" charset="0"/>
              <a:buChar char="•"/>
            </a:pPr>
            <a:r>
              <a:rPr lang="en-CA" sz="1200" noProof="0" dirty="0">
                <a:latin typeface="Helvetica" pitchFamily="2" charset="0"/>
              </a:rPr>
              <a:t>Thanks to hidden units, the model can capture complex dependencies in the data and learn probabilistic distributions, going beyond fixed patterns, and can also perform dimensionality reduction.</a:t>
            </a:r>
          </a:p>
          <a:p>
            <a:pPr marL="171450" lvl="0" indent="-171450">
              <a:buFont typeface="Arial" panose="020B0604020202020204" pitchFamily="34" charset="0"/>
              <a:buChar char="•"/>
            </a:pPr>
            <a:r>
              <a:rPr lang="en-CA" sz="1200" noProof="0" dirty="0">
                <a:latin typeface="Helvetica" pitchFamily="2" charset="0"/>
              </a:rPr>
              <a:t>The model is well-suited for solving combinatorial and optimization problems where deterministic approaches fail.</a:t>
            </a:r>
            <a:endParaRPr lang="en-CA" noProof="0" dirty="0">
              <a:solidFill>
                <a:schemeClr val="dk1"/>
              </a:solidFill>
              <a:latin typeface="Helvetica" pitchFamily="2" charset="0"/>
              <a:ea typeface="Helvetica"/>
              <a:cs typeface="Helvetica"/>
              <a:sym typeface="Helvetica"/>
            </a:endParaRPr>
          </a:p>
        </p:txBody>
      </p:sp>
      <p:pic>
        <p:nvPicPr>
          <p:cNvPr id="2" name="Image 1">
            <a:extLst>
              <a:ext uri="{FF2B5EF4-FFF2-40B4-BE49-F238E27FC236}">
                <a16:creationId xmlns:a16="http://schemas.microsoft.com/office/drawing/2014/main" id="{800E880F-4BB7-3053-9AE7-0E322D109601}"/>
              </a:ext>
            </a:extLst>
          </p:cNvPr>
          <p:cNvPicPr>
            <a:picLocks noChangeAspect="1"/>
          </p:cNvPicPr>
          <p:nvPr/>
        </p:nvPicPr>
        <p:blipFill>
          <a:blip r:embed="rId4"/>
          <a:srcRect l="10577" r="8304"/>
          <a:stretch/>
        </p:blipFill>
        <p:spPr>
          <a:xfrm>
            <a:off x="2675105" y="8092"/>
            <a:ext cx="3698701" cy="1368372"/>
          </a:xfrm>
          <a:prstGeom prst="rect">
            <a:avLst/>
          </a:prstGeom>
          <a:effectLst>
            <a:outerShdw blurRad="50800" dist="38100" dir="2700000" algn="tl" rotWithShape="0">
              <a:prstClr val="black">
                <a:alpha val="40000"/>
              </a:prstClr>
            </a:outerShdw>
          </a:effectLst>
        </p:spPr>
      </p:pic>
      <p:pic>
        <p:nvPicPr>
          <p:cNvPr id="3" name="Image 2">
            <a:extLst>
              <a:ext uri="{FF2B5EF4-FFF2-40B4-BE49-F238E27FC236}">
                <a16:creationId xmlns:a16="http://schemas.microsoft.com/office/drawing/2014/main" id="{BE0EE86B-48AE-ED4F-4EB6-AB009C79AED9}"/>
              </a:ext>
            </a:extLst>
          </p:cNvPr>
          <p:cNvPicPr>
            <a:picLocks noChangeAspect="1"/>
          </p:cNvPicPr>
          <p:nvPr/>
        </p:nvPicPr>
        <p:blipFill>
          <a:blip r:embed="rId5"/>
          <a:stretch>
            <a:fillRect/>
          </a:stretch>
        </p:blipFill>
        <p:spPr>
          <a:xfrm>
            <a:off x="6431774" y="5781"/>
            <a:ext cx="2599565" cy="171601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1350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 grpId="0"/>
      <p:bldP spid="25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9">
          <a:extLst>
            <a:ext uri="{FF2B5EF4-FFF2-40B4-BE49-F238E27FC236}">
              <a16:creationId xmlns:a16="http://schemas.microsoft.com/office/drawing/2014/main" id="{AF3B6824-EFA0-0550-EE0A-7560D104BD10}"/>
            </a:ext>
          </a:extLst>
        </p:cNvPr>
        <p:cNvGrpSpPr/>
        <p:nvPr/>
      </p:nvGrpSpPr>
      <p:grpSpPr>
        <a:xfrm>
          <a:off x="0" y="0"/>
          <a:ext cx="0" cy="0"/>
          <a:chOff x="0" y="0"/>
          <a:chExt cx="0" cy="0"/>
        </a:xfrm>
      </p:grpSpPr>
      <p:pic>
        <p:nvPicPr>
          <p:cNvPr id="251" name="Google Shape;251;p31">
            <a:extLst>
              <a:ext uri="{FF2B5EF4-FFF2-40B4-BE49-F238E27FC236}">
                <a16:creationId xmlns:a16="http://schemas.microsoft.com/office/drawing/2014/main" id="{89B17E92-905C-5AA1-4ECB-C12AD18F1EB9}"/>
              </a:ext>
            </a:extLst>
          </p:cNvPr>
          <p:cNvPicPr preferRelativeResize="0"/>
          <p:nvPr/>
        </p:nvPicPr>
        <p:blipFill rotWithShape="1">
          <a:blip r:embed="rId3">
            <a:alphaModFix/>
          </a:blip>
          <a:srcRect r="73033" b="54122"/>
          <a:stretch/>
        </p:blipFill>
        <p:spPr>
          <a:xfrm>
            <a:off x="-2" y="0"/>
            <a:ext cx="2427053" cy="5143501"/>
          </a:xfrm>
          <a:prstGeom prst="rect">
            <a:avLst/>
          </a:prstGeom>
          <a:solidFill>
            <a:schemeClr val="accent2"/>
          </a:solidFill>
          <a:ln>
            <a:noFill/>
          </a:ln>
        </p:spPr>
      </p:pic>
      <p:pic>
        <p:nvPicPr>
          <p:cNvPr id="5" name="Image 4">
            <a:extLst>
              <a:ext uri="{FF2B5EF4-FFF2-40B4-BE49-F238E27FC236}">
                <a16:creationId xmlns:a16="http://schemas.microsoft.com/office/drawing/2014/main" id="{7B387727-10E0-F1BF-67FB-D68897B85A0C}"/>
              </a:ext>
            </a:extLst>
          </p:cNvPr>
          <p:cNvPicPr>
            <a:picLocks noChangeAspect="1"/>
          </p:cNvPicPr>
          <p:nvPr/>
        </p:nvPicPr>
        <p:blipFill>
          <a:blip r:embed="rId4"/>
          <a:stretch>
            <a:fillRect/>
          </a:stretch>
        </p:blipFill>
        <p:spPr>
          <a:xfrm>
            <a:off x="2737266" y="1451566"/>
            <a:ext cx="6343165" cy="2168953"/>
          </a:xfrm>
          <a:prstGeom prst="rect">
            <a:avLst/>
          </a:prstGeom>
        </p:spPr>
      </p:pic>
      <p:sp>
        <p:nvSpPr>
          <p:cNvPr id="6" name="ZoneTexte 5">
            <a:extLst>
              <a:ext uri="{FF2B5EF4-FFF2-40B4-BE49-F238E27FC236}">
                <a16:creationId xmlns:a16="http://schemas.microsoft.com/office/drawing/2014/main" id="{D4A36471-14D8-B965-355F-1CE71DE9CFDC}"/>
              </a:ext>
            </a:extLst>
          </p:cNvPr>
          <p:cNvSpPr txBox="1"/>
          <p:nvPr/>
        </p:nvSpPr>
        <p:spPr>
          <a:xfrm>
            <a:off x="4361737" y="557442"/>
            <a:ext cx="3589444" cy="307777"/>
          </a:xfrm>
          <a:prstGeom prst="rect">
            <a:avLst/>
          </a:prstGeom>
          <a:noFill/>
        </p:spPr>
        <p:txBody>
          <a:bodyPr wrap="none" rtlCol="0">
            <a:spAutoFit/>
          </a:bodyPr>
          <a:lstStyle/>
          <a:p>
            <a:r>
              <a:rPr lang="fr-CA" dirty="0"/>
              <a:t>Original version  (Hinton &amp; Sejnowski1983)</a:t>
            </a:r>
          </a:p>
        </p:txBody>
      </p:sp>
      <p:pic>
        <p:nvPicPr>
          <p:cNvPr id="8" name="Image 7">
            <a:extLst>
              <a:ext uri="{FF2B5EF4-FFF2-40B4-BE49-F238E27FC236}">
                <a16:creationId xmlns:a16="http://schemas.microsoft.com/office/drawing/2014/main" id="{427D8698-AAAF-7BE7-47A4-7449DA309107}"/>
              </a:ext>
            </a:extLst>
          </p:cNvPr>
          <p:cNvPicPr>
            <a:picLocks noChangeAspect="1"/>
          </p:cNvPicPr>
          <p:nvPr/>
        </p:nvPicPr>
        <p:blipFill>
          <a:blip r:embed="rId5"/>
          <a:stretch>
            <a:fillRect/>
          </a:stretch>
        </p:blipFill>
        <p:spPr>
          <a:xfrm>
            <a:off x="2737266" y="1546148"/>
            <a:ext cx="5785723" cy="1883090"/>
          </a:xfrm>
          <a:prstGeom prst="rect">
            <a:avLst/>
          </a:prstGeom>
        </p:spPr>
      </p:pic>
      <p:sp>
        <p:nvSpPr>
          <p:cNvPr id="9" name="ZoneTexte 8">
            <a:extLst>
              <a:ext uri="{FF2B5EF4-FFF2-40B4-BE49-F238E27FC236}">
                <a16:creationId xmlns:a16="http://schemas.microsoft.com/office/drawing/2014/main" id="{9B055F70-F018-EB6A-001F-FA212080CC65}"/>
              </a:ext>
            </a:extLst>
          </p:cNvPr>
          <p:cNvSpPr txBox="1"/>
          <p:nvPr/>
        </p:nvSpPr>
        <p:spPr>
          <a:xfrm>
            <a:off x="4353774" y="557442"/>
            <a:ext cx="3110147" cy="307777"/>
          </a:xfrm>
          <a:prstGeom prst="rect">
            <a:avLst/>
          </a:prstGeom>
          <a:noFill/>
        </p:spPr>
        <p:txBody>
          <a:bodyPr wrap="none" rtlCol="0">
            <a:spAutoFit/>
          </a:bodyPr>
          <a:lstStyle/>
          <a:p>
            <a:r>
              <a:rPr lang="fr-CA" dirty="0" err="1"/>
              <a:t>Restricted</a:t>
            </a:r>
            <a:r>
              <a:rPr lang="fr-CA" dirty="0"/>
              <a:t> version (</a:t>
            </a:r>
            <a:r>
              <a:rPr lang="fr-CA" dirty="0" err="1"/>
              <a:t>Smolensky</a:t>
            </a:r>
            <a:r>
              <a:rPr lang="fr-CA" dirty="0"/>
              <a:t> 1986)</a:t>
            </a:r>
          </a:p>
        </p:txBody>
      </p:sp>
      <p:sp>
        <p:nvSpPr>
          <p:cNvPr id="2" name="Google Shape;252;p31">
            <a:extLst>
              <a:ext uri="{FF2B5EF4-FFF2-40B4-BE49-F238E27FC236}">
                <a16:creationId xmlns:a16="http://schemas.microsoft.com/office/drawing/2014/main" id="{55ABE05C-FCA3-A057-C1E1-FCEBE3B4AA6A}"/>
              </a:ext>
            </a:extLst>
          </p:cNvPr>
          <p:cNvSpPr txBox="1"/>
          <p:nvPr/>
        </p:nvSpPr>
        <p:spPr>
          <a:xfrm>
            <a:off x="113100" y="2294849"/>
            <a:ext cx="3389200" cy="8214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Boltzmann</a:t>
            </a:r>
          </a:p>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Machines</a:t>
            </a: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p:txBody>
      </p:sp>
    </p:spTree>
    <p:extLst>
      <p:ext uri="{BB962C8B-B14F-4D97-AF65-F5344CB8AC3E}">
        <p14:creationId xmlns:p14="http://schemas.microsoft.com/office/powerpoint/2010/main" val="813321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9">
          <a:extLst>
            <a:ext uri="{FF2B5EF4-FFF2-40B4-BE49-F238E27FC236}">
              <a16:creationId xmlns:a16="http://schemas.microsoft.com/office/drawing/2014/main" id="{BF3ECB8D-92C5-2E1F-6C9E-EF3935972F2A}"/>
            </a:ext>
          </a:extLst>
        </p:cNvPr>
        <p:cNvGrpSpPr/>
        <p:nvPr/>
      </p:nvGrpSpPr>
      <p:grpSpPr>
        <a:xfrm>
          <a:off x="0" y="0"/>
          <a:ext cx="0" cy="0"/>
          <a:chOff x="0" y="0"/>
          <a:chExt cx="0" cy="0"/>
        </a:xfrm>
      </p:grpSpPr>
      <p:pic>
        <p:nvPicPr>
          <p:cNvPr id="251" name="Google Shape;251;p31">
            <a:extLst>
              <a:ext uri="{FF2B5EF4-FFF2-40B4-BE49-F238E27FC236}">
                <a16:creationId xmlns:a16="http://schemas.microsoft.com/office/drawing/2014/main" id="{7A07ADE9-9EB8-C2D8-94A0-2753E095E419}"/>
              </a:ext>
            </a:extLst>
          </p:cNvPr>
          <p:cNvPicPr preferRelativeResize="0"/>
          <p:nvPr/>
        </p:nvPicPr>
        <p:blipFill rotWithShape="1">
          <a:blip r:embed="rId3">
            <a:alphaModFix/>
          </a:blip>
          <a:srcRect r="73033" b="54122"/>
          <a:stretch/>
        </p:blipFill>
        <p:spPr>
          <a:xfrm>
            <a:off x="-2" y="0"/>
            <a:ext cx="2427053" cy="5143501"/>
          </a:xfrm>
          <a:prstGeom prst="rect">
            <a:avLst/>
          </a:prstGeom>
          <a:solidFill>
            <a:schemeClr val="accent2"/>
          </a:solidFill>
          <a:ln>
            <a:noFill/>
          </a:ln>
        </p:spPr>
      </p:pic>
      <p:pic>
        <p:nvPicPr>
          <p:cNvPr id="3" name="Image 2">
            <a:extLst>
              <a:ext uri="{FF2B5EF4-FFF2-40B4-BE49-F238E27FC236}">
                <a16:creationId xmlns:a16="http://schemas.microsoft.com/office/drawing/2014/main" id="{6B6DD4BC-D0F3-FE7E-4F76-4788EE9D80CE}"/>
              </a:ext>
            </a:extLst>
          </p:cNvPr>
          <p:cNvPicPr>
            <a:picLocks noChangeAspect="1"/>
          </p:cNvPicPr>
          <p:nvPr/>
        </p:nvPicPr>
        <p:blipFill>
          <a:blip r:embed="rId4"/>
          <a:stretch>
            <a:fillRect/>
          </a:stretch>
        </p:blipFill>
        <p:spPr>
          <a:xfrm>
            <a:off x="3144230" y="1226750"/>
            <a:ext cx="5285853" cy="2466731"/>
          </a:xfrm>
          <a:prstGeom prst="rect">
            <a:avLst/>
          </a:prstGeom>
        </p:spPr>
      </p:pic>
      <p:sp>
        <p:nvSpPr>
          <p:cNvPr id="4" name="Rectangle 3">
            <a:extLst>
              <a:ext uri="{FF2B5EF4-FFF2-40B4-BE49-F238E27FC236}">
                <a16:creationId xmlns:a16="http://schemas.microsoft.com/office/drawing/2014/main" id="{8160046C-581A-404C-16F9-151AF3DC5FAA}"/>
              </a:ext>
            </a:extLst>
          </p:cNvPr>
          <p:cNvSpPr/>
          <p:nvPr/>
        </p:nvSpPr>
        <p:spPr>
          <a:xfrm>
            <a:off x="6635947" y="3794125"/>
            <a:ext cx="210263" cy="581891"/>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4A1340B7-AEF7-F4B1-7FA5-5DAD2473AE74}"/>
              </a:ext>
            </a:extLst>
          </p:cNvPr>
          <p:cNvSpPr/>
          <p:nvPr/>
        </p:nvSpPr>
        <p:spPr>
          <a:xfrm>
            <a:off x="7333640" y="4075001"/>
            <a:ext cx="210263" cy="308060"/>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BEA43006-C24B-A764-C53E-7A721666E555}"/>
              </a:ext>
            </a:extLst>
          </p:cNvPr>
          <p:cNvSpPr/>
          <p:nvPr/>
        </p:nvSpPr>
        <p:spPr>
          <a:xfrm>
            <a:off x="8035331" y="3947269"/>
            <a:ext cx="210263" cy="440086"/>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A94433BD-F022-9F21-6E30-5C0D76F09D72}"/>
              </a:ext>
            </a:extLst>
          </p:cNvPr>
          <p:cNvSpPr/>
          <p:nvPr/>
        </p:nvSpPr>
        <p:spPr>
          <a:xfrm>
            <a:off x="3502300" y="3866105"/>
            <a:ext cx="210263" cy="510988"/>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16F52A62-6459-9CC3-43A2-1EE57D110E56}"/>
              </a:ext>
            </a:extLst>
          </p:cNvPr>
          <p:cNvSpPr/>
          <p:nvPr/>
        </p:nvSpPr>
        <p:spPr>
          <a:xfrm>
            <a:off x="5891877" y="3944498"/>
            <a:ext cx="210263" cy="422971"/>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AB6FD826-AE66-542E-5E2C-9B29AB145514}"/>
              </a:ext>
            </a:extLst>
          </p:cNvPr>
          <p:cNvSpPr/>
          <p:nvPr/>
        </p:nvSpPr>
        <p:spPr>
          <a:xfrm>
            <a:off x="5111947" y="4204872"/>
            <a:ext cx="210263" cy="171144"/>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475AD56A-E394-7542-14CC-AE0D498558B9}"/>
              </a:ext>
            </a:extLst>
          </p:cNvPr>
          <p:cNvSpPr/>
          <p:nvPr/>
        </p:nvSpPr>
        <p:spPr>
          <a:xfrm>
            <a:off x="4305125" y="3932408"/>
            <a:ext cx="210263" cy="435196"/>
          </a:xfrm>
          <a:prstGeom prst="rect">
            <a:avLst/>
          </a:prstGeom>
          <a:solidFill>
            <a:srgbClr val="46ABFF"/>
          </a:solidFill>
          <a:ln>
            <a:solidFill>
              <a:srgbClr val="46AB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ZoneTexte 14">
            <a:extLst>
              <a:ext uri="{FF2B5EF4-FFF2-40B4-BE49-F238E27FC236}">
                <a16:creationId xmlns:a16="http://schemas.microsoft.com/office/drawing/2014/main" id="{DCF1F722-A114-81FC-97C2-20788CD1DDFD}"/>
              </a:ext>
            </a:extLst>
          </p:cNvPr>
          <p:cNvSpPr txBox="1"/>
          <p:nvPr/>
        </p:nvSpPr>
        <p:spPr>
          <a:xfrm>
            <a:off x="2878275" y="4571083"/>
            <a:ext cx="3357254" cy="307777"/>
          </a:xfrm>
          <a:prstGeom prst="rect">
            <a:avLst/>
          </a:prstGeom>
          <a:noFill/>
        </p:spPr>
        <p:txBody>
          <a:bodyPr wrap="square" rtlCol="0">
            <a:spAutoFit/>
          </a:bodyPr>
          <a:lstStyle/>
          <a:p>
            <a:r>
              <a:rPr lang="fr-CA" b="1" dirty="0">
                <a:solidFill>
                  <a:srgbClr val="46ABFF"/>
                </a:solidFill>
                <a:latin typeface="Helvetica" pitchFamily="2" charset="0"/>
              </a:rPr>
              <a:t>Boltzmann distribution for states:</a:t>
            </a:r>
          </a:p>
        </p:txBody>
      </p:sp>
      <p:pic>
        <p:nvPicPr>
          <p:cNvPr id="16" name="Image 15">
            <a:extLst>
              <a:ext uri="{FF2B5EF4-FFF2-40B4-BE49-F238E27FC236}">
                <a16:creationId xmlns:a16="http://schemas.microsoft.com/office/drawing/2014/main" id="{8BD39ADA-485B-7FF0-DC48-201BEB6A5DE4}"/>
              </a:ext>
            </a:extLst>
          </p:cNvPr>
          <p:cNvPicPr>
            <a:picLocks noChangeAspect="1"/>
          </p:cNvPicPr>
          <p:nvPr/>
        </p:nvPicPr>
        <p:blipFill>
          <a:blip r:embed="rId5"/>
          <a:stretch>
            <a:fillRect/>
          </a:stretch>
        </p:blipFill>
        <p:spPr>
          <a:xfrm>
            <a:off x="5188523" y="29864"/>
            <a:ext cx="3813711" cy="629482"/>
          </a:xfrm>
          <a:prstGeom prst="rect">
            <a:avLst/>
          </a:prstGeom>
        </p:spPr>
      </p:pic>
      <p:sp>
        <p:nvSpPr>
          <p:cNvPr id="17" name="ZoneTexte 16">
            <a:extLst>
              <a:ext uri="{FF2B5EF4-FFF2-40B4-BE49-F238E27FC236}">
                <a16:creationId xmlns:a16="http://schemas.microsoft.com/office/drawing/2014/main" id="{CF759294-DD7F-2178-DD1B-AA3C3A8C8B51}"/>
              </a:ext>
            </a:extLst>
          </p:cNvPr>
          <p:cNvSpPr txBox="1"/>
          <p:nvPr/>
        </p:nvSpPr>
        <p:spPr>
          <a:xfrm>
            <a:off x="2878275" y="195259"/>
            <a:ext cx="1734770" cy="307777"/>
          </a:xfrm>
          <a:prstGeom prst="rect">
            <a:avLst/>
          </a:prstGeom>
          <a:noFill/>
        </p:spPr>
        <p:txBody>
          <a:bodyPr wrap="none" rtlCol="0">
            <a:spAutoFit/>
          </a:bodyPr>
          <a:lstStyle/>
          <a:p>
            <a:r>
              <a:rPr lang="fr-CA" b="1" dirty="0">
                <a:latin typeface="Helvetica" pitchFamily="2" charset="0"/>
              </a:rPr>
              <a:t>Energy of a state: </a:t>
            </a:r>
          </a:p>
        </p:txBody>
      </p:sp>
      <p:sp>
        <p:nvSpPr>
          <p:cNvPr id="18" name="ZoneTexte 17">
            <a:extLst>
              <a:ext uri="{FF2B5EF4-FFF2-40B4-BE49-F238E27FC236}">
                <a16:creationId xmlns:a16="http://schemas.microsoft.com/office/drawing/2014/main" id="{D1868DF2-9721-C61F-2D1D-C0BB2A3F18DD}"/>
              </a:ext>
            </a:extLst>
          </p:cNvPr>
          <p:cNvSpPr txBox="1"/>
          <p:nvPr/>
        </p:nvSpPr>
        <p:spPr>
          <a:xfrm>
            <a:off x="2878275" y="822968"/>
            <a:ext cx="2121093" cy="307777"/>
          </a:xfrm>
          <a:prstGeom prst="rect">
            <a:avLst/>
          </a:prstGeom>
          <a:noFill/>
        </p:spPr>
        <p:txBody>
          <a:bodyPr wrap="none" rtlCol="0">
            <a:spAutoFit/>
          </a:bodyPr>
          <a:lstStyle/>
          <a:p>
            <a:r>
              <a:rPr lang="en-CA" b="1" noProof="0">
                <a:solidFill>
                  <a:srgbClr val="EE1A23"/>
                </a:solidFill>
                <a:latin typeface="Helvetica" pitchFamily="2" charset="0"/>
              </a:rPr>
              <a:t>Activation probability: </a:t>
            </a:r>
          </a:p>
        </p:txBody>
      </p:sp>
      <p:pic>
        <p:nvPicPr>
          <p:cNvPr id="19" name="Image 18">
            <a:extLst>
              <a:ext uri="{FF2B5EF4-FFF2-40B4-BE49-F238E27FC236}">
                <a16:creationId xmlns:a16="http://schemas.microsoft.com/office/drawing/2014/main" id="{EE569695-D551-A560-E7AD-7CD11333A019}"/>
              </a:ext>
            </a:extLst>
          </p:cNvPr>
          <p:cNvPicPr>
            <a:picLocks noChangeAspect="1"/>
          </p:cNvPicPr>
          <p:nvPr/>
        </p:nvPicPr>
        <p:blipFill>
          <a:blip r:embed="rId6"/>
          <a:stretch>
            <a:fillRect/>
          </a:stretch>
        </p:blipFill>
        <p:spPr>
          <a:xfrm>
            <a:off x="5253090" y="759990"/>
            <a:ext cx="3648169" cy="437020"/>
          </a:xfrm>
          <a:prstGeom prst="rect">
            <a:avLst/>
          </a:prstGeom>
        </p:spPr>
      </p:pic>
      <p:pic>
        <p:nvPicPr>
          <p:cNvPr id="20" name="Image 19">
            <a:extLst>
              <a:ext uri="{FF2B5EF4-FFF2-40B4-BE49-F238E27FC236}">
                <a16:creationId xmlns:a16="http://schemas.microsoft.com/office/drawing/2014/main" id="{616CAD77-A991-D249-0DDD-1FEF162CD4C5}"/>
              </a:ext>
            </a:extLst>
          </p:cNvPr>
          <p:cNvPicPr>
            <a:picLocks noChangeAspect="1"/>
          </p:cNvPicPr>
          <p:nvPr/>
        </p:nvPicPr>
        <p:blipFill>
          <a:blip r:embed="rId7"/>
          <a:stretch>
            <a:fillRect/>
          </a:stretch>
        </p:blipFill>
        <p:spPr>
          <a:xfrm>
            <a:off x="6102140" y="4455074"/>
            <a:ext cx="1491391" cy="539794"/>
          </a:xfrm>
          <a:prstGeom prst="rect">
            <a:avLst/>
          </a:prstGeom>
        </p:spPr>
      </p:pic>
      <p:pic>
        <p:nvPicPr>
          <p:cNvPr id="21" name="Image 20">
            <a:extLst>
              <a:ext uri="{FF2B5EF4-FFF2-40B4-BE49-F238E27FC236}">
                <a16:creationId xmlns:a16="http://schemas.microsoft.com/office/drawing/2014/main" id="{373C8413-D22E-59EF-D8F4-D0482E5F1B65}"/>
              </a:ext>
            </a:extLst>
          </p:cNvPr>
          <p:cNvPicPr>
            <a:picLocks noChangeAspect="1"/>
          </p:cNvPicPr>
          <p:nvPr/>
        </p:nvPicPr>
        <p:blipFill>
          <a:blip r:embed="rId8"/>
          <a:stretch>
            <a:fillRect/>
          </a:stretch>
        </p:blipFill>
        <p:spPr>
          <a:xfrm>
            <a:off x="7499899" y="4513115"/>
            <a:ext cx="1491390" cy="502931"/>
          </a:xfrm>
          <a:prstGeom prst="rect">
            <a:avLst/>
          </a:prstGeom>
        </p:spPr>
      </p:pic>
      <p:sp>
        <p:nvSpPr>
          <p:cNvPr id="2" name="Google Shape;252;p31">
            <a:extLst>
              <a:ext uri="{FF2B5EF4-FFF2-40B4-BE49-F238E27FC236}">
                <a16:creationId xmlns:a16="http://schemas.microsoft.com/office/drawing/2014/main" id="{8B3BC5B3-1A76-3248-C516-544579A680B6}"/>
              </a:ext>
            </a:extLst>
          </p:cNvPr>
          <p:cNvSpPr txBox="1"/>
          <p:nvPr/>
        </p:nvSpPr>
        <p:spPr>
          <a:xfrm>
            <a:off x="113100" y="2294849"/>
            <a:ext cx="3389200" cy="8214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Boltzmann</a:t>
            </a:r>
          </a:p>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Machines</a:t>
            </a: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p:txBody>
      </p:sp>
    </p:spTree>
    <p:extLst>
      <p:ext uri="{BB962C8B-B14F-4D97-AF65-F5344CB8AC3E}">
        <p14:creationId xmlns:p14="http://schemas.microsoft.com/office/powerpoint/2010/main" val="249056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0" grpId="0" animBg="1"/>
      <p:bldP spid="11" grpId="0" animBg="1"/>
      <p:bldP spid="12" grpId="0" animBg="1"/>
      <p:bldP spid="13" grpId="0" animBg="1"/>
      <p:bldP spid="14" grpId="0" animBg="1"/>
      <p:bldP spid="15" grpId="0"/>
      <p:bldP spid="17" grpId="0"/>
      <p:bldP spid="1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9">
          <a:extLst>
            <a:ext uri="{FF2B5EF4-FFF2-40B4-BE49-F238E27FC236}">
              <a16:creationId xmlns:a16="http://schemas.microsoft.com/office/drawing/2014/main" id="{9CDCB50B-4BFB-3CD6-41E1-FB245F09FFEC}"/>
            </a:ext>
          </a:extLst>
        </p:cNvPr>
        <p:cNvGrpSpPr/>
        <p:nvPr/>
      </p:nvGrpSpPr>
      <p:grpSpPr>
        <a:xfrm>
          <a:off x="0" y="0"/>
          <a:ext cx="0" cy="0"/>
          <a:chOff x="0" y="0"/>
          <a:chExt cx="0" cy="0"/>
        </a:xfrm>
      </p:grpSpPr>
      <p:pic>
        <p:nvPicPr>
          <p:cNvPr id="251" name="Google Shape;251;p31">
            <a:extLst>
              <a:ext uri="{FF2B5EF4-FFF2-40B4-BE49-F238E27FC236}">
                <a16:creationId xmlns:a16="http://schemas.microsoft.com/office/drawing/2014/main" id="{831CB13D-D294-356D-FA4C-8612B495FA64}"/>
              </a:ext>
            </a:extLst>
          </p:cNvPr>
          <p:cNvPicPr preferRelativeResize="0"/>
          <p:nvPr/>
        </p:nvPicPr>
        <p:blipFill rotWithShape="1">
          <a:blip r:embed="rId3">
            <a:alphaModFix/>
          </a:blip>
          <a:srcRect r="73033" b="54122"/>
          <a:stretch/>
        </p:blipFill>
        <p:spPr>
          <a:xfrm>
            <a:off x="-2" y="0"/>
            <a:ext cx="2422189" cy="5143501"/>
          </a:xfrm>
          <a:prstGeom prst="rect">
            <a:avLst/>
          </a:prstGeom>
          <a:solidFill>
            <a:schemeClr val="accent2"/>
          </a:solidFill>
          <a:ln>
            <a:noFill/>
          </a:ln>
        </p:spPr>
      </p:pic>
      <p:sp>
        <p:nvSpPr>
          <p:cNvPr id="5" name="ZoneTexte 4">
            <a:extLst>
              <a:ext uri="{FF2B5EF4-FFF2-40B4-BE49-F238E27FC236}">
                <a16:creationId xmlns:a16="http://schemas.microsoft.com/office/drawing/2014/main" id="{50A7E2F9-F003-93F7-956A-F160F465DEB4}"/>
              </a:ext>
            </a:extLst>
          </p:cNvPr>
          <p:cNvSpPr txBox="1"/>
          <p:nvPr/>
        </p:nvSpPr>
        <p:spPr>
          <a:xfrm>
            <a:off x="2609603" y="205182"/>
            <a:ext cx="2856872" cy="307777"/>
          </a:xfrm>
          <a:prstGeom prst="rect">
            <a:avLst/>
          </a:prstGeom>
          <a:noFill/>
        </p:spPr>
        <p:txBody>
          <a:bodyPr wrap="none" rtlCol="0">
            <a:spAutoFit/>
          </a:bodyPr>
          <a:lstStyle/>
          <a:p>
            <a:r>
              <a:rPr lang="en-CA" b="1" noProof="0"/>
              <a:t>Two types of problems to solve</a:t>
            </a:r>
            <a:endParaRPr lang="en-CA" b="1" noProof="0">
              <a:latin typeface="Helvetica" pitchFamily="2" charset="0"/>
            </a:endParaRPr>
          </a:p>
        </p:txBody>
      </p:sp>
      <p:sp>
        <p:nvSpPr>
          <p:cNvPr id="4" name="ZoneTexte 3">
            <a:extLst>
              <a:ext uri="{FF2B5EF4-FFF2-40B4-BE49-F238E27FC236}">
                <a16:creationId xmlns:a16="http://schemas.microsoft.com/office/drawing/2014/main" id="{BCB6927E-C3E9-2296-AB8C-2F3A0080246D}"/>
              </a:ext>
            </a:extLst>
          </p:cNvPr>
          <p:cNvSpPr txBox="1"/>
          <p:nvPr/>
        </p:nvSpPr>
        <p:spPr>
          <a:xfrm>
            <a:off x="3291840" y="1426464"/>
            <a:ext cx="184731" cy="307777"/>
          </a:xfrm>
          <a:prstGeom prst="rect">
            <a:avLst/>
          </a:prstGeom>
          <a:noFill/>
        </p:spPr>
        <p:txBody>
          <a:bodyPr wrap="none" rtlCol="0">
            <a:spAutoFit/>
          </a:bodyPr>
          <a:lstStyle/>
          <a:p>
            <a:endParaRPr lang="en-CA" dirty="0"/>
          </a:p>
        </p:txBody>
      </p:sp>
      <p:sp>
        <p:nvSpPr>
          <p:cNvPr id="7" name="ZoneTexte 6">
            <a:extLst>
              <a:ext uri="{FF2B5EF4-FFF2-40B4-BE49-F238E27FC236}">
                <a16:creationId xmlns:a16="http://schemas.microsoft.com/office/drawing/2014/main" id="{C3DDA87A-7AF9-DDD6-C628-B995EC09FE78}"/>
              </a:ext>
            </a:extLst>
          </p:cNvPr>
          <p:cNvSpPr txBox="1"/>
          <p:nvPr/>
        </p:nvSpPr>
        <p:spPr>
          <a:xfrm>
            <a:off x="2677363" y="1221638"/>
            <a:ext cx="6254496" cy="3046988"/>
          </a:xfrm>
          <a:prstGeom prst="rect">
            <a:avLst/>
          </a:prstGeom>
          <a:noFill/>
        </p:spPr>
        <p:txBody>
          <a:bodyPr wrap="square" rtlCol="0">
            <a:spAutoFit/>
          </a:bodyPr>
          <a:lstStyle/>
          <a:p>
            <a:r>
              <a:rPr lang="en-CA" sz="1200" b="1" noProof="0" dirty="0"/>
              <a:t>Search or Optimization:</a:t>
            </a:r>
            <a:br>
              <a:rPr lang="en-CA" sz="1200" b="1" noProof="0" dirty="0"/>
            </a:br>
            <a:endParaRPr lang="en-CA" sz="1200" b="1" noProof="0" dirty="0"/>
          </a:p>
          <a:p>
            <a:pPr marL="171450" indent="-171450">
              <a:buFont typeface="Arial" panose="020B0604020202020204" pitchFamily="34" charset="0"/>
              <a:buChar char="•"/>
            </a:pPr>
            <a:r>
              <a:rPr lang="en-CA" sz="1200" noProof="0" dirty="0"/>
              <a:t>The connection weights are fixed and used to represent a cost function (energy).</a:t>
            </a:r>
            <a:br>
              <a:rPr lang="en-CA" sz="1200" noProof="0" dirty="0"/>
            </a:br>
            <a:endParaRPr lang="en-CA" sz="1200" noProof="0" dirty="0"/>
          </a:p>
          <a:p>
            <a:pPr marL="171450" indent="-171450">
              <a:buFont typeface="Arial" panose="020B0604020202020204" pitchFamily="34" charset="0"/>
              <a:buChar char="•"/>
            </a:pPr>
            <a:r>
              <a:rPr lang="en-CA" sz="1200" noProof="0" dirty="0"/>
              <a:t>The stochastic dynamics of a Boltzmann machine then allow it to sample binary state vectors with low energy values.</a:t>
            </a:r>
          </a:p>
          <a:p>
            <a:endParaRPr lang="en-CA" sz="1200" b="1" noProof="0" dirty="0"/>
          </a:p>
          <a:p>
            <a:r>
              <a:rPr lang="en-CA" sz="1200" b="1" noProof="0" dirty="0"/>
              <a:t>Learning:</a:t>
            </a:r>
            <a:br>
              <a:rPr lang="en-CA" sz="1200" b="1" noProof="0" dirty="0"/>
            </a:br>
            <a:endParaRPr lang="en-CA" sz="1200" b="1" noProof="0" dirty="0"/>
          </a:p>
          <a:p>
            <a:pPr marL="171450" indent="-171450">
              <a:buFont typeface="Arial" panose="020B0604020202020204" pitchFamily="34" charset="0"/>
              <a:buChar char="•"/>
            </a:pPr>
            <a:r>
              <a:rPr lang="en-CA" sz="1200" noProof="0" dirty="0"/>
              <a:t>The Boltzmann machine is exposed to a set of binary data vectors and must learn to generate these vectors with high probability.</a:t>
            </a:r>
            <a:br>
              <a:rPr lang="en-CA" sz="1200" noProof="0" dirty="0"/>
            </a:br>
            <a:endParaRPr lang="en-CA" sz="1200" noProof="0" dirty="0"/>
          </a:p>
          <a:p>
            <a:pPr marL="171450" indent="-171450">
              <a:buFont typeface="Arial" panose="020B0604020202020204" pitchFamily="34" charset="0"/>
              <a:buChar char="•"/>
            </a:pPr>
            <a:r>
              <a:rPr lang="en-CA" sz="1200" noProof="0" dirty="0"/>
              <a:t>To do this, it must adjust the weights so that, compared to other possible binary vectors, the data vectors have lower energy values.</a:t>
            </a:r>
          </a:p>
          <a:p>
            <a:pPr marL="171450" indent="-171450">
              <a:buFont typeface="Arial" panose="020B0604020202020204" pitchFamily="34" charset="0"/>
              <a:buChar char="•"/>
            </a:pPr>
            <a:endParaRPr lang="en-CA" sz="1200" dirty="0"/>
          </a:p>
          <a:p>
            <a:pPr marL="171450" indent="-171450">
              <a:buFont typeface="Arial" panose="020B0604020202020204" pitchFamily="34" charset="0"/>
              <a:buChar char="•"/>
            </a:pPr>
            <a:r>
              <a:rPr lang="en-CA" sz="1200" noProof="0" dirty="0"/>
              <a:t>The modification of weights is often based on Hebb’s plasticity rule</a:t>
            </a:r>
          </a:p>
        </p:txBody>
      </p:sp>
      <p:sp>
        <p:nvSpPr>
          <p:cNvPr id="2" name="Google Shape;252;p31">
            <a:extLst>
              <a:ext uri="{FF2B5EF4-FFF2-40B4-BE49-F238E27FC236}">
                <a16:creationId xmlns:a16="http://schemas.microsoft.com/office/drawing/2014/main" id="{246FCF21-6FAE-0F34-AC68-AF6253440E16}"/>
              </a:ext>
            </a:extLst>
          </p:cNvPr>
          <p:cNvSpPr txBox="1"/>
          <p:nvPr/>
        </p:nvSpPr>
        <p:spPr>
          <a:xfrm>
            <a:off x="113100" y="2294849"/>
            <a:ext cx="3389200" cy="8214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Boltzmann</a:t>
            </a:r>
          </a:p>
          <a:p>
            <a:pPr marL="0" lvl="0" indent="0" algn="l" rtl="0">
              <a:spcBef>
                <a:spcPts val="0"/>
              </a:spcBef>
              <a:spcAft>
                <a:spcPts val="0"/>
              </a:spcAft>
              <a:buNone/>
            </a:pPr>
            <a:r>
              <a:rPr lang="fr-CA" sz="2400" b="1" dirty="0">
                <a:solidFill>
                  <a:srgbClr val="F3F3F3"/>
                </a:solidFill>
                <a:latin typeface="Helvetica"/>
                <a:ea typeface="Helvetica"/>
                <a:cs typeface="Helvetica"/>
                <a:sym typeface="Helvetica"/>
              </a:rPr>
              <a:t>Machines</a:t>
            </a:r>
            <a:endParaRPr sz="2400" b="1" dirty="0">
              <a:solidFill>
                <a:srgbClr val="F3F3F3"/>
              </a:solidFill>
              <a:latin typeface="Helvetica"/>
              <a:ea typeface="Helvetica"/>
              <a:cs typeface="Helvetica"/>
              <a:sym typeface="Helvetica"/>
            </a:endParaRPr>
          </a:p>
          <a:p>
            <a:pPr marL="0" lvl="0" indent="0" algn="l" rtl="0">
              <a:spcBef>
                <a:spcPts val="0"/>
              </a:spcBef>
              <a:spcAft>
                <a:spcPts val="0"/>
              </a:spcAft>
              <a:buNone/>
            </a:pPr>
            <a:endParaRPr sz="2400" b="1" dirty="0">
              <a:solidFill>
                <a:srgbClr val="F3F3F3"/>
              </a:solidFill>
              <a:latin typeface="Helvetica"/>
              <a:ea typeface="Helvetica"/>
              <a:cs typeface="Helvetica"/>
              <a:sym typeface="Helvetica"/>
            </a:endParaRPr>
          </a:p>
        </p:txBody>
      </p:sp>
    </p:spTree>
    <p:extLst>
      <p:ext uri="{BB962C8B-B14F-4D97-AF65-F5344CB8AC3E}">
        <p14:creationId xmlns:p14="http://schemas.microsoft.com/office/powerpoint/2010/main" val="2293796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7">
          <a:extLst>
            <a:ext uri="{FF2B5EF4-FFF2-40B4-BE49-F238E27FC236}">
              <a16:creationId xmlns:a16="http://schemas.microsoft.com/office/drawing/2014/main" id="{98C136CE-C8E1-41A1-048A-B6668212E516}"/>
            </a:ext>
          </a:extLst>
        </p:cNvPr>
        <p:cNvGrpSpPr/>
        <p:nvPr/>
      </p:nvGrpSpPr>
      <p:grpSpPr>
        <a:xfrm>
          <a:off x="0" y="0"/>
          <a:ext cx="0" cy="0"/>
          <a:chOff x="0" y="0"/>
          <a:chExt cx="0" cy="0"/>
        </a:xfrm>
      </p:grpSpPr>
      <p:pic>
        <p:nvPicPr>
          <p:cNvPr id="310" name="Google Shape;310;p38">
            <a:extLst>
              <a:ext uri="{FF2B5EF4-FFF2-40B4-BE49-F238E27FC236}">
                <a16:creationId xmlns:a16="http://schemas.microsoft.com/office/drawing/2014/main" id="{2F52629F-DDF9-3411-35C2-EA8489CAB207}"/>
              </a:ext>
            </a:extLst>
          </p:cNvPr>
          <p:cNvPicPr preferRelativeResize="0"/>
          <p:nvPr/>
        </p:nvPicPr>
        <p:blipFill>
          <a:blip r:embed="rId3">
            <a:alphaModFix/>
          </a:blip>
          <a:stretch>
            <a:fillRect/>
          </a:stretch>
        </p:blipFill>
        <p:spPr>
          <a:xfrm>
            <a:off x="5914953" y="885061"/>
            <a:ext cx="3067297" cy="3819721"/>
          </a:xfrm>
          <a:prstGeom prst="rect">
            <a:avLst/>
          </a:prstGeom>
          <a:noFill/>
          <a:ln>
            <a:noFill/>
          </a:ln>
          <a:effectLst>
            <a:outerShdw blurRad="85725" dist="38100" dir="5400000" algn="bl" rotWithShape="0">
              <a:srgbClr val="000000">
                <a:alpha val="50000"/>
              </a:srgbClr>
            </a:outerShdw>
          </a:effectLst>
        </p:spPr>
      </p:pic>
      <p:sp>
        <p:nvSpPr>
          <p:cNvPr id="2" name="Google Shape;294;p36">
            <a:extLst>
              <a:ext uri="{FF2B5EF4-FFF2-40B4-BE49-F238E27FC236}">
                <a16:creationId xmlns:a16="http://schemas.microsoft.com/office/drawing/2014/main" id="{17D84204-68A6-461B-E618-7CED6EC70D57}"/>
              </a:ext>
            </a:extLst>
          </p:cNvPr>
          <p:cNvSpPr txBox="1"/>
          <p:nvPr/>
        </p:nvSpPr>
        <p:spPr>
          <a:xfrm>
            <a:off x="239050" y="234425"/>
            <a:ext cx="87432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2400" b="1" dirty="0">
                <a:solidFill>
                  <a:schemeClr val="dk1"/>
                </a:solidFill>
                <a:latin typeface="Helvetica"/>
                <a:ea typeface="Helvetica"/>
                <a:cs typeface="Helvetica"/>
                <a:sym typeface="Helvetica"/>
              </a:rPr>
              <a:t>Boltzmann Machine and the                            </a:t>
            </a:r>
            <a:r>
              <a:rPr lang="fr-CA" sz="2400" b="1" dirty="0" err="1">
                <a:solidFill>
                  <a:schemeClr val="dk1"/>
                </a:solidFill>
                <a:latin typeface="Helvetica"/>
                <a:ea typeface="Helvetica"/>
                <a:cs typeface="Helvetica"/>
                <a:sym typeface="Helvetica"/>
              </a:rPr>
              <a:t>prize</a:t>
            </a:r>
            <a:r>
              <a:rPr lang="fr-CA" sz="2400" b="1" dirty="0">
                <a:solidFill>
                  <a:schemeClr val="dk1"/>
                </a:solidFill>
                <a:latin typeface="Helvetica"/>
                <a:ea typeface="Helvetica"/>
                <a:cs typeface="Helvetica"/>
                <a:sym typeface="Helvetica"/>
              </a:rPr>
              <a:t> </a:t>
            </a:r>
            <a:endParaRPr sz="2400" b="1" dirty="0">
              <a:solidFill>
                <a:schemeClr val="dk1"/>
              </a:solidFill>
              <a:latin typeface="Helvetica"/>
              <a:ea typeface="Helvetica"/>
              <a:cs typeface="Helvetica"/>
              <a:sym typeface="Helvetica"/>
            </a:endParaRPr>
          </a:p>
          <a:p>
            <a:pPr marL="0" lvl="0" indent="0" algn="l" rtl="0">
              <a:spcBef>
                <a:spcPts val="0"/>
              </a:spcBef>
              <a:spcAft>
                <a:spcPts val="0"/>
              </a:spcAft>
              <a:buNone/>
            </a:pPr>
            <a:endParaRPr sz="2400" b="1" dirty="0">
              <a:solidFill>
                <a:schemeClr val="dk1"/>
              </a:solidFill>
              <a:latin typeface="Helvetica"/>
              <a:ea typeface="Helvetica"/>
              <a:cs typeface="Helvetica"/>
              <a:sym typeface="Helvetica"/>
            </a:endParaRPr>
          </a:p>
          <a:p>
            <a:pPr marL="0" lvl="0" indent="0" algn="l" rtl="0">
              <a:spcBef>
                <a:spcPts val="0"/>
              </a:spcBef>
              <a:spcAft>
                <a:spcPts val="0"/>
              </a:spcAft>
              <a:buNone/>
            </a:pPr>
            <a:endParaRPr sz="2400" b="1" dirty="0">
              <a:solidFill>
                <a:schemeClr val="dk1"/>
              </a:solidFill>
              <a:latin typeface="Helvetica"/>
              <a:ea typeface="Helvetica"/>
              <a:cs typeface="Helvetica"/>
              <a:sym typeface="Helvetica"/>
            </a:endParaRPr>
          </a:p>
        </p:txBody>
      </p:sp>
      <p:pic>
        <p:nvPicPr>
          <p:cNvPr id="2050" name="Picture 2" descr="Logo for the Netflix service.">
            <a:extLst>
              <a:ext uri="{FF2B5EF4-FFF2-40B4-BE49-F238E27FC236}">
                <a16:creationId xmlns:a16="http://schemas.microsoft.com/office/drawing/2014/main" id="{27BEF09F-45A0-747B-75A6-B713B5EB79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6517" y="228281"/>
            <a:ext cx="2092851" cy="56608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a:extLst>
              <a:ext uri="{FF2B5EF4-FFF2-40B4-BE49-F238E27FC236}">
                <a16:creationId xmlns:a16="http://schemas.microsoft.com/office/drawing/2014/main" id="{FB68D9E4-FC83-016A-A1B9-5F4032A4E336}"/>
              </a:ext>
            </a:extLst>
          </p:cNvPr>
          <p:cNvPicPr>
            <a:picLocks noChangeAspect="1"/>
          </p:cNvPicPr>
          <p:nvPr/>
        </p:nvPicPr>
        <p:blipFill>
          <a:blip r:embed="rId5"/>
          <a:stretch>
            <a:fillRect/>
          </a:stretch>
        </p:blipFill>
        <p:spPr>
          <a:xfrm>
            <a:off x="2734086" y="885062"/>
            <a:ext cx="2988347" cy="3819720"/>
          </a:xfrm>
          <a:prstGeom prst="rect">
            <a:avLst/>
          </a:prstGeom>
          <a:effectLst>
            <a:outerShdw blurRad="50800" dist="38100" dir="2700000" algn="tl" rotWithShape="0">
              <a:prstClr val="black">
                <a:alpha val="40000"/>
              </a:prstClr>
            </a:outerShdw>
          </a:effectLst>
        </p:spPr>
      </p:pic>
      <p:pic>
        <p:nvPicPr>
          <p:cNvPr id="6" name="Image 5">
            <a:extLst>
              <a:ext uri="{FF2B5EF4-FFF2-40B4-BE49-F238E27FC236}">
                <a16:creationId xmlns:a16="http://schemas.microsoft.com/office/drawing/2014/main" id="{728BF9A8-2917-76DC-383F-25D71953B87F}"/>
              </a:ext>
            </a:extLst>
          </p:cNvPr>
          <p:cNvPicPr>
            <a:picLocks noChangeAspect="1"/>
          </p:cNvPicPr>
          <p:nvPr/>
        </p:nvPicPr>
        <p:blipFill>
          <a:blip r:embed="rId6"/>
          <a:stretch>
            <a:fillRect/>
          </a:stretch>
        </p:blipFill>
        <p:spPr>
          <a:xfrm>
            <a:off x="1398" y="1175795"/>
            <a:ext cx="2636428" cy="2956589"/>
          </a:xfrm>
          <a:prstGeom prst="rect">
            <a:avLst/>
          </a:prstGeom>
        </p:spPr>
      </p:pic>
    </p:spTree>
    <p:extLst>
      <p:ext uri="{BB962C8B-B14F-4D97-AF65-F5344CB8AC3E}">
        <p14:creationId xmlns:p14="http://schemas.microsoft.com/office/powerpoint/2010/main" val="14260778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01">
          <a:extLst>
            <a:ext uri="{FF2B5EF4-FFF2-40B4-BE49-F238E27FC236}">
              <a16:creationId xmlns:a16="http://schemas.microsoft.com/office/drawing/2014/main" id="{E8ABB5C1-50B5-4853-48A5-02187AEB53FE}"/>
            </a:ext>
          </a:extLst>
        </p:cNvPr>
        <p:cNvGrpSpPr/>
        <p:nvPr/>
      </p:nvGrpSpPr>
      <p:grpSpPr>
        <a:xfrm>
          <a:off x="0" y="0"/>
          <a:ext cx="0" cy="0"/>
          <a:chOff x="0" y="0"/>
          <a:chExt cx="0" cy="0"/>
        </a:xfrm>
      </p:grpSpPr>
      <p:grpSp>
        <p:nvGrpSpPr>
          <p:cNvPr id="3" name="Groupe 2">
            <a:extLst>
              <a:ext uri="{FF2B5EF4-FFF2-40B4-BE49-F238E27FC236}">
                <a16:creationId xmlns:a16="http://schemas.microsoft.com/office/drawing/2014/main" id="{EBDEFE92-149D-38EB-43CD-56DAB21894FA}"/>
              </a:ext>
            </a:extLst>
          </p:cNvPr>
          <p:cNvGrpSpPr/>
          <p:nvPr/>
        </p:nvGrpSpPr>
        <p:grpSpPr>
          <a:xfrm>
            <a:off x="783208" y="1216575"/>
            <a:ext cx="2789753" cy="3605644"/>
            <a:chOff x="4019468" y="932309"/>
            <a:chExt cx="2789753" cy="3605644"/>
          </a:xfrm>
        </p:grpSpPr>
        <p:pic>
          <p:nvPicPr>
            <p:cNvPr id="105" name="Google Shape;105;p18">
              <a:extLst>
                <a:ext uri="{FF2B5EF4-FFF2-40B4-BE49-F238E27FC236}">
                  <a16:creationId xmlns:a16="http://schemas.microsoft.com/office/drawing/2014/main" id="{6B335DC9-2E32-6168-E85B-C7C7346BA84E}"/>
                </a:ext>
              </a:extLst>
            </p:cNvPr>
            <p:cNvPicPr preferRelativeResize="0"/>
            <p:nvPr/>
          </p:nvPicPr>
          <p:blipFill>
            <a:blip r:embed="rId3">
              <a:alphaModFix/>
            </a:blip>
            <a:stretch>
              <a:fillRect/>
            </a:stretch>
          </p:blipFill>
          <p:spPr>
            <a:xfrm>
              <a:off x="4019468" y="952600"/>
              <a:ext cx="2772181" cy="3585353"/>
            </a:xfrm>
            <a:prstGeom prst="rect">
              <a:avLst/>
            </a:prstGeom>
            <a:noFill/>
            <a:ln>
              <a:noFill/>
            </a:ln>
            <a:effectLst>
              <a:outerShdw blurRad="57150" dist="19050" dir="5400000" algn="bl" rotWithShape="0">
                <a:srgbClr val="000000">
                  <a:alpha val="50000"/>
                </a:srgbClr>
              </a:outerShdw>
            </a:effectLst>
          </p:spPr>
        </p:pic>
        <p:pic>
          <p:nvPicPr>
            <p:cNvPr id="111" name="Google Shape;111;p18">
              <a:extLst>
                <a:ext uri="{FF2B5EF4-FFF2-40B4-BE49-F238E27FC236}">
                  <a16:creationId xmlns:a16="http://schemas.microsoft.com/office/drawing/2014/main" id="{7B00D16C-E466-9CD4-B7FE-3512476B1256}"/>
                </a:ext>
              </a:extLst>
            </p:cNvPr>
            <p:cNvPicPr preferRelativeResize="0"/>
            <p:nvPr/>
          </p:nvPicPr>
          <p:blipFill>
            <a:blip r:embed="rId4">
              <a:alphaModFix/>
            </a:blip>
            <a:stretch>
              <a:fillRect/>
            </a:stretch>
          </p:blipFill>
          <p:spPr>
            <a:xfrm>
              <a:off x="6537370" y="932309"/>
              <a:ext cx="271851" cy="258494"/>
            </a:xfrm>
            <a:prstGeom prst="rect">
              <a:avLst/>
            </a:prstGeom>
            <a:noFill/>
            <a:ln>
              <a:noFill/>
            </a:ln>
          </p:spPr>
        </p:pic>
      </p:grpSp>
      <p:grpSp>
        <p:nvGrpSpPr>
          <p:cNvPr id="4" name="Groupe 3">
            <a:extLst>
              <a:ext uri="{FF2B5EF4-FFF2-40B4-BE49-F238E27FC236}">
                <a16:creationId xmlns:a16="http://schemas.microsoft.com/office/drawing/2014/main" id="{19B5588D-2FC3-49CE-D675-06AD1EF68215}"/>
              </a:ext>
            </a:extLst>
          </p:cNvPr>
          <p:cNvGrpSpPr/>
          <p:nvPr/>
        </p:nvGrpSpPr>
        <p:grpSpPr>
          <a:xfrm>
            <a:off x="6611505" y="2453475"/>
            <a:ext cx="1749287" cy="2368745"/>
            <a:chOff x="4572000" y="1293703"/>
            <a:chExt cx="3041799" cy="3605644"/>
          </a:xfrm>
        </p:grpSpPr>
        <p:pic>
          <p:nvPicPr>
            <p:cNvPr id="106" name="Google Shape;106;p18">
              <a:extLst>
                <a:ext uri="{FF2B5EF4-FFF2-40B4-BE49-F238E27FC236}">
                  <a16:creationId xmlns:a16="http://schemas.microsoft.com/office/drawing/2014/main" id="{C8EDDE35-5D77-97C8-873A-C44F273CBC94}"/>
                </a:ext>
              </a:extLst>
            </p:cNvPr>
            <p:cNvPicPr preferRelativeResize="0"/>
            <p:nvPr/>
          </p:nvPicPr>
          <p:blipFill>
            <a:blip r:embed="rId5">
              <a:alphaModFix/>
            </a:blip>
            <a:stretch>
              <a:fillRect/>
            </a:stretch>
          </p:blipFill>
          <p:spPr>
            <a:xfrm>
              <a:off x="4572000" y="1293703"/>
              <a:ext cx="3041799" cy="3605644"/>
            </a:xfrm>
            <a:prstGeom prst="rect">
              <a:avLst/>
            </a:prstGeom>
            <a:noFill/>
            <a:ln>
              <a:noFill/>
            </a:ln>
            <a:effectLst>
              <a:outerShdw blurRad="57150" dist="19050" dir="5400000" algn="bl" rotWithShape="0">
                <a:srgbClr val="000000">
                  <a:alpha val="50000"/>
                </a:srgbClr>
              </a:outerShdw>
            </a:effectLst>
          </p:spPr>
        </p:pic>
        <p:pic>
          <p:nvPicPr>
            <p:cNvPr id="112" name="Google Shape;112;p18">
              <a:extLst>
                <a:ext uri="{FF2B5EF4-FFF2-40B4-BE49-F238E27FC236}">
                  <a16:creationId xmlns:a16="http://schemas.microsoft.com/office/drawing/2014/main" id="{D9C93C2C-B29A-44F2-ACAF-74F75CAF721E}"/>
                </a:ext>
              </a:extLst>
            </p:cNvPr>
            <p:cNvPicPr preferRelativeResize="0"/>
            <p:nvPr/>
          </p:nvPicPr>
          <p:blipFill>
            <a:blip r:embed="rId4">
              <a:alphaModFix/>
            </a:blip>
            <a:stretch>
              <a:fillRect/>
            </a:stretch>
          </p:blipFill>
          <p:spPr>
            <a:xfrm>
              <a:off x="7293363" y="1293703"/>
              <a:ext cx="292863" cy="284400"/>
            </a:xfrm>
            <a:prstGeom prst="rect">
              <a:avLst/>
            </a:prstGeom>
            <a:noFill/>
            <a:ln>
              <a:noFill/>
            </a:ln>
          </p:spPr>
        </p:pic>
      </p:grpSp>
      <p:pic>
        <p:nvPicPr>
          <p:cNvPr id="6" name="Google Shape;130;p20">
            <a:extLst>
              <a:ext uri="{FF2B5EF4-FFF2-40B4-BE49-F238E27FC236}">
                <a16:creationId xmlns:a16="http://schemas.microsoft.com/office/drawing/2014/main" id="{FB03D97E-650F-6034-2A4E-8A14268DE987}"/>
              </a:ext>
            </a:extLst>
          </p:cNvPr>
          <p:cNvPicPr preferRelativeResize="0"/>
          <p:nvPr/>
        </p:nvPicPr>
        <p:blipFill>
          <a:blip r:embed="rId6">
            <a:alphaModFix/>
          </a:blip>
          <a:stretch>
            <a:fillRect/>
          </a:stretch>
        </p:blipFill>
        <p:spPr>
          <a:xfrm>
            <a:off x="4174435" y="2453475"/>
            <a:ext cx="1749287" cy="2368744"/>
          </a:xfrm>
          <a:prstGeom prst="rect">
            <a:avLst/>
          </a:prstGeom>
          <a:noFill/>
          <a:ln>
            <a:noFill/>
          </a:ln>
          <a:effectLst>
            <a:outerShdw blurRad="57150" dist="19050" dir="5400000" algn="bl" rotWithShape="0">
              <a:srgbClr val="000000">
                <a:alpha val="50000"/>
              </a:srgbClr>
            </a:outerShdw>
          </a:effectLst>
        </p:spPr>
      </p:pic>
      <p:pic>
        <p:nvPicPr>
          <p:cNvPr id="8" name="Google Shape;112;p18">
            <a:extLst>
              <a:ext uri="{FF2B5EF4-FFF2-40B4-BE49-F238E27FC236}">
                <a16:creationId xmlns:a16="http://schemas.microsoft.com/office/drawing/2014/main" id="{D908B242-F3AB-F764-2A81-E08F4515DB29}"/>
              </a:ext>
            </a:extLst>
          </p:cNvPr>
          <p:cNvPicPr preferRelativeResize="0"/>
          <p:nvPr/>
        </p:nvPicPr>
        <p:blipFill>
          <a:blip r:embed="rId4">
            <a:alphaModFix/>
          </a:blip>
          <a:stretch>
            <a:fillRect/>
          </a:stretch>
        </p:blipFill>
        <p:spPr>
          <a:xfrm>
            <a:off x="5801608" y="2453475"/>
            <a:ext cx="160493" cy="186838"/>
          </a:xfrm>
          <a:prstGeom prst="rect">
            <a:avLst/>
          </a:prstGeom>
          <a:noFill/>
          <a:ln>
            <a:noFill/>
          </a:ln>
        </p:spPr>
      </p:pic>
      <p:sp>
        <p:nvSpPr>
          <p:cNvPr id="9" name="Google Shape;150;p22">
            <a:extLst>
              <a:ext uri="{FF2B5EF4-FFF2-40B4-BE49-F238E27FC236}">
                <a16:creationId xmlns:a16="http://schemas.microsoft.com/office/drawing/2014/main" id="{B9150DDF-BE34-3CA0-5AE1-B386E5AD6285}"/>
              </a:ext>
            </a:extLst>
          </p:cNvPr>
          <p:cNvSpPr txBox="1"/>
          <p:nvPr/>
        </p:nvSpPr>
        <p:spPr>
          <a:xfrm>
            <a:off x="655539" y="321281"/>
            <a:ext cx="3394500" cy="725766"/>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CA" sz="2400" b="1" dirty="0">
                <a:solidFill>
                  <a:schemeClr val="bg1"/>
                </a:solidFill>
                <a:latin typeface="Helvetica" pitchFamily="2" charset="0"/>
              </a:rPr>
              <a:t>Today’s focus was</a:t>
            </a:r>
            <a:endParaRPr lang="en-CA" sz="2400" b="1" noProof="0" dirty="0">
              <a:solidFill>
                <a:schemeClr val="bg1"/>
              </a:solidFill>
              <a:latin typeface="Helvetica" pitchFamily="2" charset="0"/>
              <a:ea typeface="Helvetica"/>
              <a:cs typeface="Helvetica"/>
              <a:sym typeface="Helvetica"/>
            </a:endParaRPr>
          </a:p>
        </p:txBody>
      </p:sp>
      <p:sp>
        <p:nvSpPr>
          <p:cNvPr id="2" name="Flèche vers le bas 1">
            <a:extLst>
              <a:ext uri="{FF2B5EF4-FFF2-40B4-BE49-F238E27FC236}">
                <a16:creationId xmlns:a16="http://schemas.microsoft.com/office/drawing/2014/main" id="{7133E555-B548-8628-AA4A-A1AC8AD1DEA4}"/>
              </a:ext>
            </a:extLst>
          </p:cNvPr>
          <p:cNvSpPr/>
          <p:nvPr/>
        </p:nvSpPr>
        <p:spPr>
          <a:xfrm>
            <a:off x="7227730" y="720047"/>
            <a:ext cx="516835" cy="1311966"/>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012625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7"/>
          <p:cNvPicPr preferRelativeResize="0"/>
          <p:nvPr/>
        </p:nvPicPr>
        <p:blipFill rotWithShape="1">
          <a:blip r:embed="rId3">
            <a:alphaModFix/>
          </a:blip>
          <a:srcRect l="1960" t="15202" b="1906"/>
          <a:stretch/>
        </p:blipFill>
        <p:spPr>
          <a:xfrm>
            <a:off x="13640" y="0"/>
            <a:ext cx="9116723" cy="5143500"/>
          </a:xfrm>
          <a:prstGeom prst="rect">
            <a:avLst/>
          </a:prstGeom>
          <a:noFill/>
          <a:ln>
            <a:noFill/>
          </a:ln>
        </p:spPr>
      </p:pic>
      <p:sp>
        <p:nvSpPr>
          <p:cNvPr id="93" name="Google Shape;93;p17"/>
          <p:cNvSpPr/>
          <p:nvPr/>
        </p:nvSpPr>
        <p:spPr>
          <a:xfrm>
            <a:off x="3351175" y="0"/>
            <a:ext cx="5928600" cy="51435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 name="Google Shape;94;p17"/>
          <p:cNvSpPr txBox="1">
            <a:spLocks noGrp="1"/>
          </p:cNvSpPr>
          <p:nvPr>
            <p:ph type="body" idx="1"/>
          </p:nvPr>
        </p:nvSpPr>
        <p:spPr>
          <a:xfrm>
            <a:off x="3357925" y="0"/>
            <a:ext cx="5915100" cy="5143500"/>
          </a:xfrm>
          <a:prstGeom prst="rect">
            <a:avLst/>
          </a:prstGeom>
        </p:spPr>
        <p:txBody>
          <a:bodyPr spcFirstLastPara="1" wrap="square" lIns="91425" tIns="91425" rIns="91425" bIns="91425" anchor="t" anchorCtr="0">
            <a:normAutofit fontScale="55000" lnSpcReduction="20000"/>
          </a:bodyPr>
          <a:lstStyle/>
          <a:p>
            <a:pPr marL="114300" indent="0">
              <a:buNone/>
            </a:pPr>
            <a:r>
              <a:rPr lang="fr-CA" sz="2900" b="1" dirty="0"/>
              <a:t>John Joseph </a:t>
            </a:r>
            <a:r>
              <a:rPr lang="fr-CA" sz="2900" b="1" dirty="0" err="1"/>
              <a:t>Hopfield</a:t>
            </a:r>
            <a:r>
              <a:rPr lang="fr-CA" sz="2900" dirty="0"/>
              <a:t> </a:t>
            </a:r>
            <a:r>
              <a:rPr lang="fr-CA" sz="2400" dirty="0"/>
              <a:t>(</a:t>
            </a:r>
            <a:r>
              <a:rPr lang="fr-CA" sz="2400" dirty="0" err="1"/>
              <a:t>born</a:t>
            </a:r>
            <a:r>
              <a:rPr lang="fr-CA" sz="2400" dirty="0"/>
              <a:t> July 15, 1933 in Chicago):</a:t>
            </a:r>
          </a:p>
          <a:p>
            <a:r>
              <a:rPr lang="fr-CA" sz="2400" b="1" dirty="0"/>
              <a:t>1954</a:t>
            </a:r>
            <a:r>
              <a:rPr lang="fr-CA" sz="2400" dirty="0"/>
              <a:t>: </a:t>
            </a:r>
            <a:r>
              <a:rPr lang="fr-CA" sz="2400" dirty="0" err="1"/>
              <a:t>Bachelor</a:t>
            </a:r>
            <a:r>
              <a:rPr lang="fr-CA" sz="2400" dirty="0"/>
              <a:t> of Arts, major in </a:t>
            </a:r>
            <a:r>
              <a:rPr lang="fr-CA" sz="2400" dirty="0" err="1"/>
              <a:t>physics</a:t>
            </a:r>
            <a:r>
              <a:rPr lang="fr-CA" sz="2400" dirty="0"/>
              <a:t>, </a:t>
            </a:r>
            <a:r>
              <a:rPr lang="fr-CA" sz="2400" dirty="0" err="1"/>
              <a:t>Swarthmore</a:t>
            </a:r>
            <a:r>
              <a:rPr lang="fr-CA" sz="2400" dirty="0"/>
              <a:t> </a:t>
            </a:r>
            <a:r>
              <a:rPr lang="fr-CA" sz="2400" dirty="0" err="1"/>
              <a:t>College</a:t>
            </a:r>
            <a:r>
              <a:rPr lang="fr-CA" sz="2400" dirty="0"/>
              <a:t>, </a:t>
            </a:r>
            <a:r>
              <a:rPr lang="fr-CA" sz="2400" dirty="0" err="1"/>
              <a:t>Pennsylvania</a:t>
            </a:r>
            <a:r>
              <a:rPr lang="fr-CA" sz="2400" dirty="0"/>
              <a:t>.</a:t>
            </a:r>
          </a:p>
          <a:p>
            <a:r>
              <a:rPr lang="fr-CA" sz="2400" b="1" dirty="0"/>
              <a:t>1958</a:t>
            </a:r>
            <a:r>
              <a:rPr lang="fr-CA" sz="2400" dirty="0"/>
              <a:t>: PhD in </a:t>
            </a:r>
            <a:r>
              <a:rPr lang="fr-CA" sz="2400" dirty="0" err="1"/>
              <a:t>physics</a:t>
            </a:r>
            <a:r>
              <a:rPr lang="fr-CA" sz="2400" dirty="0"/>
              <a:t> at Cornell </a:t>
            </a:r>
            <a:r>
              <a:rPr lang="fr-CA" sz="2400" dirty="0" err="1"/>
              <a:t>University</a:t>
            </a:r>
            <a:r>
              <a:rPr lang="fr-CA" sz="2400" dirty="0"/>
              <a:t>, </a:t>
            </a:r>
            <a:r>
              <a:rPr lang="fr-CA" sz="2400" dirty="0" err="1"/>
              <a:t>with</a:t>
            </a:r>
            <a:r>
              <a:rPr lang="fr-CA" sz="2400" dirty="0"/>
              <a:t> a dissertation </a:t>
            </a:r>
            <a:r>
              <a:rPr lang="fr-CA" sz="2400" dirty="0" err="1"/>
              <a:t>titled</a:t>
            </a:r>
            <a:r>
              <a:rPr lang="fr-CA" sz="2400" dirty="0"/>
              <a:t> </a:t>
            </a:r>
            <a:r>
              <a:rPr lang="fr-CA" sz="2400" i="1" dirty="0"/>
              <a:t>"A quantum-</a:t>
            </a:r>
            <a:r>
              <a:rPr lang="fr-CA" sz="2400" i="1" dirty="0" err="1"/>
              <a:t>mechanical</a:t>
            </a:r>
            <a:r>
              <a:rPr lang="fr-CA" sz="2400" i="1" dirty="0"/>
              <a:t> </a:t>
            </a:r>
            <a:r>
              <a:rPr lang="fr-CA" sz="2400" i="1" dirty="0" err="1"/>
              <a:t>theory</a:t>
            </a:r>
            <a:r>
              <a:rPr lang="fr-CA" sz="2400" i="1" dirty="0"/>
              <a:t> of the contribution of excitons to the </a:t>
            </a:r>
            <a:r>
              <a:rPr lang="fr-CA" sz="2400" i="1" dirty="0" err="1"/>
              <a:t>complex</a:t>
            </a:r>
            <a:r>
              <a:rPr lang="fr-CA" sz="2400" i="1" dirty="0"/>
              <a:t> </a:t>
            </a:r>
            <a:r>
              <a:rPr lang="fr-CA" sz="2400" i="1" dirty="0" err="1"/>
              <a:t>dielectric</a:t>
            </a:r>
            <a:r>
              <a:rPr lang="fr-CA" sz="2400" i="1" dirty="0"/>
              <a:t> constant of </a:t>
            </a:r>
            <a:r>
              <a:rPr lang="fr-CA" sz="2400" i="1" dirty="0" err="1"/>
              <a:t>crystals</a:t>
            </a:r>
            <a:r>
              <a:rPr lang="fr-CA" sz="2400" i="1" dirty="0"/>
              <a:t>."</a:t>
            </a:r>
            <a:endParaRPr lang="fr-CA" sz="2400" dirty="0"/>
          </a:p>
          <a:p>
            <a:r>
              <a:rPr lang="fr-CA" sz="2400" b="1" dirty="0"/>
              <a:t>1958–1960</a:t>
            </a:r>
            <a:r>
              <a:rPr lang="fr-CA" sz="2400" dirty="0"/>
              <a:t>: </a:t>
            </a:r>
            <a:r>
              <a:rPr lang="fr-CA" sz="2400" dirty="0" err="1"/>
              <a:t>Research</a:t>
            </a:r>
            <a:r>
              <a:rPr lang="fr-CA" sz="2400" dirty="0"/>
              <a:t> at Bell </a:t>
            </a:r>
            <a:r>
              <a:rPr lang="fr-CA" sz="2400" dirty="0" err="1"/>
              <a:t>Laboratories</a:t>
            </a:r>
            <a:r>
              <a:rPr lang="fr-CA" sz="2400" dirty="0"/>
              <a:t> on the </a:t>
            </a:r>
            <a:r>
              <a:rPr lang="fr-CA" sz="2400" dirty="0" err="1"/>
              <a:t>optical</a:t>
            </a:r>
            <a:r>
              <a:rPr lang="fr-CA" sz="2400" dirty="0"/>
              <a:t> </a:t>
            </a:r>
            <a:r>
              <a:rPr lang="fr-CA" sz="2400" dirty="0" err="1"/>
              <a:t>properties</a:t>
            </a:r>
            <a:r>
              <a:rPr lang="fr-CA" sz="2400" dirty="0"/>
              <a:t> of </a:t>
            </a:r>
            <a:r>
              <a:rPr lang="fr-CA" sz="2400" dirty="0" err="1"/>
              <a:t>semiconductors</a:t>
            </a:r>
            <a:r>
              <a:rPr lang="fr-CA" sz="2400" dirty="0"/>
              <a:t> and the </a:t>
            </a:r>
            <a:r>
              <a:rPr lang="fr-CA" sz="2400" dirty="0" err="1"/>
              <a:t>cooperative</a:t>
            </a:r>
            <a:r>
              <a:rPr lang="fr-CA" sz="2400" dirty="0"/>
              <a:t> </a:t>
            </a:r>
            <a:r>
              <a:rPr lang="fr-CA" sz="2400" dirty="0" err="1"/>
              <a:t>behavior</a:t>
            </a:r>
            <a:r>
              <a:rPr lang="fr-CA" sz="2400" dirty="0"/>
              <a:t> of </a:t>
            </a:r>
            <a:r>
              <a:rPr lang="fr-CA" sz="2400" dirty="0" err="1"/>
              <a:t>hemoglobin</a:t>
            </a:r>
            <a:r>
              <a:rPr lang="fr-CA" sz="2400" dirty="0"/>
              <a:t>.</a:t>
            </a:r>
          </a:p>
          <a:p>
            <a:r>
              <a:rPr lang="fr-CA" sz="2400" b="1" dirty="0"/>
              <a:t>1961–1964</a:t>
            </a:r>
            <a:r>
              <a:rPr lang="fr-CA" sz="2400" dirty="0"/>
              <a:t>: Professor of </a:t>
            </a:r>
            <a:r>
              <a:rPr lang="fr-CA" sz="2400" dirty="0" err="1"/>
              <a:t>physics</a:t>
            </a:r>
            <a:r>
              <a:rPr lang="fr-CA" sz="2400" dirty="0"/>
              <a:t> at the </a:t>
            </a:r>
            <a:r>
              <a:rPr lang="fr-CA" sz="2400" dirty="0" err="1"/>
              <a:t>University</a:t>
            </a:r>
            <a:r>
              <a:rPr lang="fr-CA" sz="2400" dirty="0"/>
              <a:t> of California, Berkeley.</a:t>
            </a:r>
          </a:p>
          <a:p>
            <a:r>
              <a:rPr lang="fr-CA" sz="2400" b="1" dirty="0"/>
              <a:t>1961–1970</a:t>
            </a:r>
            <a:r>
              <a:rPr lang="fr-CA" sz="2400" dirty="0"/>
              <a:t>: "</a:t>
            </a:r>
            <a:r>
              <a:rPr lang="fr-CA" sz="2400" dirty="0" err="1"/>
              <a:t>Hidden</a:t>
            </a:r>
            <a:r>
              <a:rPr lang="fr-CA" sz="2400" dirty="0"/>
              <a:t> </a:t>
            </a:r>
            <a:r>
              <a:rPr lang="fr-CA" sz="2400" dirty="0" err="1"/>
              <a:t>collaborator</a:t>
            </a:r>
            <a:r>
              <a:rPr lang="fr-CA" sz="2400" dirty="0"/>
              <a:t>" of Philip W. Anderson on </a:t>
            </a:r>
            <a:r>
              <a:rPr lang="fr-CA" sz="2400" dirty="0" err="1"/>
              <a:t>impurities</a:t>
            </a:r>
            <a:r>
              <a:rPr lang="fr-CA" sz="2400" dirty="0"/>
              <a:t> in </a:t>
            </a:r>
            <a:r>
              <a:rPr lang="fr-CA" sz="2400" dirty="0" err="1"/>
              <a:t>condensed</a:t>
            </a:r>
            <a:r>
              <a:rPr lang="fr-CA" sz="2400" dirty="0"/>
              <a:t> </a:t>
            </a:r>
            <a:r>
              <a:rPr lang="fr-CA" sz="2400" dirty="0" err="1"/>
              <a:t>matter</a:t>
            </a:r>
            <a:r>
              <a:rPr lang="fr-CA" sz="2400" dirty="0"/>
              <a:t>, </a:t>
            </a:r>
            <a:r>
              <a:rPr lang="fr-CA" sz="2400" dirty="0" err="1"/>
              <a:t>closely</a:t>
            </a:r>
            <a:r>
              <a:rPr lang="fr-CA" sz="2400" dirty="0"/>
              <a:t> </a:t>
            </a:r>
            <a:r>
              <a:rPr lang="fr-CA" sz="2400" dirty="0" err="1"/>
              <a:t>related</a:t>
            </a:r>
            <a:r>
              <a:rPr lang="fr-CA" sz="2400" dirty="0"/>
              <a:t> to spin glasses.</a:t>
            </a:r>
          </a:p>
          <a:p>
            <a:r>
              <a:rPr lang="fr-CA" sz="2400" b="1" dirty="0"/>
              <a:t>1964–1980</a:t>
            </a:r>
            <a:r>
              <a:rPr lang="fr-CA" sz="2400" dirty="0"/>
              <a:t>: Professor of </a:t>
            </a:r>
            <a:r>
              <a:rPr lang="fr-CA" sz="2400" dirty="0" err="1"/>
              <a:t>physics</a:t>
            </a:r>
            <a:r>
              <a:rPr lang="fr-CA" sz="2400" dirty="0"/>
              <a:t> at Princeton </a:t>
            </a:r>
            <a:r>
              <a:rPr lang="fr-CA" sz="2400" dirty="0" err="1"/>
              <a:t>University</a:t>
            </a:r>
            <a:r>
              <a:rPr lang="fr-CA" sz="2400" dirty="0"/>
              <a:t>.</a:t>
            </a:r>
          </a:p>
          <a:p>
            <a:r>
              <a:rPr lang="fr-CA" sz="2400" b="1" dirty="0"/>
              <a:t>1980–1997</a:t>
            </a:r>
            <a:r>
              <a:rPr lang="fr-CA" sz="2400" dirty="0"/>
              <a:t>: Professor of </a:t>
            </a:r>
            <a:r>
              <a:rPr lang="fr-CA" sz="2400" dirty="0" err="1"/>
              <a:t>chemistry</a:t>
            </a:r>
            <a:r>
              <a:rPr lang="fr-CA" sz="2400" dirty="0"/>
              <a:t> and </a:t>
            </a:r>
            <a:r>
              <a:rPr lang="fr-CA" sz="2400" dirty="0" err="1"/>
              <a:t>biology</a:t>
            </a:r>
            <a:r>
              <a:rPr lang="fr-CA" sz="2400" dirty="0"/>
              <a:t> at the California Institute of </a:t>
            </a:r>
            <a:r>
              <a:rPr lang="fr-CA" sz="2400" dirty="0" err="1"/>
              <a:t>Technology</a:t>
            </a:r>
            <a:r>
              <a:rPr lang="fr-CA" sz="2400" dirty="0"/>
              <a:t> (Caltech).</a:t>
            </a:r>
          </a:p>
          <a:p>
            <a:r>
              <a:rPr lang="fr-CA" sz="2400" b="1" dirty="0"/>
              <a:t>1981–1983</a:t>
            </a:r>
            <a:r>
              <a:rPr lang="fr-CA" sz="2400" dirty="0"/>
              <a:t>: </a:t>
            </a:r>
            <a:r>
              <a:rPr lang="fr-CA" sz="2400" dirty="0" err="1"/>
              <a:t>Taught</a:t>
            </a:r>
            <a:r>
              <a:rPr lang="fr-CA" sz="2400" dirty="0"/>
              <a:t> the course </a:t>
            </a:r>
            <a:r>
              <a:rPr lang="fr-CA" sz="2400" i="1" dirty="0"/>
              <a:t>“The </a:t>
            </a:r>
            <a:r>
              <a:rPr lang="fr-CA" sz="2400" i="1" dirty="0" err="1"/>
              <a:t>Physics</a:t>
            </a:r>
            <a:r>
              <a:rPr lang="fr-CA" sz="2400" i="1" dirty="0"/>
              <a:t> of Computation”</a:t>
            </a:r>
            <a:r>
              <a:rPr lang="fr-CA" sz="2400" dirty="0"/>
              <a:t> at Caltech </a:t>
            </a:r>
            <a:r>
              <a:rPr lang="fr-CA" sz="2400" dirty="0" err="1"/>
              <a:t>with</a:t>
            </a:r>
            <a:r>
              <a:rPr lang="fr-CA" sz="2400" dirty="0"/>
              <a:t> Richard Feynman, </a:t>
            </a:r>
            <a:r>
              <a:rPr lang="fr-CA" sz="2400" dirty="0" err="1"/>
              <a:t>focused</a:t>
            </a:r>
            <a:r>
              <a:rPr lang="fr-CA" sz="2400" dirty="0"/>
              <a:t> on associative neural networks.</a:t>
            </a:r>
          </a:p>
          <a:p>
            <a:r>
              <a:rPr lang="fr-CA" sz="2400" b="1" dirty="0"/>
              <a:t>1986</a:t>
            </a:r>
            <a:r>
              <a:rPr lang="fr-CA" sz="2400" dirty="0"/>
              <a:t>: Co-</a:t>
            </a:r>
            <a:r>
              <a:rPr lang="fr-CA" sz="2400" dirty="0" err="1"/>
              <a:t>founder</a:t>
            </a:r>
            <a:r>
              <a:rPr lang="fr-CA" sz="2400" dirty="0"/>
              <a:t> of the Computation and Neural </a:t>
            </a:r>
            <a:r>
              <a:rPr lang="fr-CA" sz="2400" dirty="0" err="1"/>
              <a:t>Systems</a:t>
            </a:r>
            <a:r>
              <a:rPr lang="fr-CA" sz="2400" dirty="0"/>
              <a:t> PhD program at Caltech.</a:t>
            </a:r>
          </a:p>
          <a:p>
            <a:r>
              <a:rPr lang="fr-CA" sz="2400" b="1" dirty="0" err="1"/>
              <a:t>Since</a:t>
            </a:r>
            <a:r>
              <a:rPr lang="fr-CA" sz="2400" b="1" dirty="0"/>
              <a:t> 1997</a:t>
            </a:r>
            <a:r>
              <a:rPr lang="fr-CA" sz="2400" dirty="0"/>
              <a:t>: Professor of </a:t>
            </a:r>
            <a:r>
              <a:rPr lang="fr-CA" sz="2400" dirty="0" err="1"/>
              <a:t>molecular</a:t>
            </a:r>
            <a:r>
              <a:rPr lang="fr-CA" sz="2400" dirty="0"/>
              <a:t> </a:t>
            </a:r>
            <a:r>
              <a:rPr lang="fr-CA" sz="2400" dirty="0" err="1"/>
              <a:t>biology</a:t>
            </a:r>
            <a:r>
              <a:rPr lang="fr-CA" sz="2400" dirty="0"/>
              <a:t> at Princeton </a:t>
            </a:r>
            <a:r>
              <a:rPr lang="fr-CA" sz="2400" dirty="0" err="1"/>
              <a:t>University</a:t>
            </a:r>
            <a:r>
              <a:rPr lang="fr-CA" sz="2400" dirty="0"/>
              <a:t>, </a:t>
            </a:r>
            <a:r>
              <a:rPr lang="fr-CA" sz="2400" dirty="0" err="1"/>
              <a:t>currently</a:t>
            </a:r>
            <a:r>
              <a:rPr lang="fr-CA" sz="2400" dirty="0"/>
              <a:t> </a:t>
            </a:r>
            <a:r>
              <a:rPr lang="fr-CA" sz="2400" dirty="0" err="1"/>
              <a:t>professor</a:t>
            </a:r>
            <a:r>
              <a:rPr lang="fr-CA" sz="2400" dirty="0"/>
              <a:t> </a:t>
            </a:r>
            <a:r>
              <a:rPr lang="fr-CA" sz="2400" dirty="0" err="1"/>
              <a:t>emeritus</a:t>
            </a:r>
            <a:r>
              <a:rPr lang="fr-CA" sz="2400" dirty="0"/>
              <a:t>.</a:t>
            </a:r>
          </a:p>
          <a:p>
            <a:r>
              <a:rPr lang="fr-CA" sz="2400" b="1" dirty="0"/>
              <a:t>2006</a:t>
            </a:r>
            <a:r>
              <a:rPr lang="fr-CA" sz="2400" dirty="0"/>
              <a:t>: </a:t>
            </a:r>
            <a:r>
              <a:rPr lang="fr-CA" sz="2400" dirty="0" err="1"/>
              <a:t>President</a:t>
            </a:r>
            <a:r>
              <a:rPr lang="fr-CA" sz="2400" dirty="0"/>
              <a:t> of the American Physical Society (APS), of </a:t>
            </a:r>
            <a:r>
              <a:rPr lang="fr-CA" sz="2400" dirty="0" err="1"/>
              <a:t>which</a:t>
            </a:r>
            <a:r>
              <a:rPr lang="fr-CA" sz="2400" dirty="0"/>
              <a:t> </a:t>
            </a:r>
            <a:r>
              <a:rPr lang="fr-CA" sz="2400" dirty="0" err="1"/>
              <a:t>he</a:t>
            </a:r>
            <a:r>
              <a:rPr lang="fr-CA" sz="2400" dirty="0"/>
              <a:t> has been a </a:t>
            </a:r>
            <a:r>
              <a:rPr lang="fr-CA" sz="2400" dirty="0" err="1"/>
              <a:t>member</a:t>
            </a:r>
            <a:r>
              <a:rPr lang="fr-CA" sz="2400" dirty="0"/>
              <a:t> </a:t>
            </a:r>
            <a:r>
              <a:rPr lang="fr-CA" sz="2400" dirty="0" err="1"/>
              <a:t>since</a:t>
            </a:r>
            <a:r>
              <a:rPr lang="fr-CA" sz="2400" dirty="0"/>
              <a:t> 1969.</a:t>
            </a:r>
          </a:p>
          <a:p>
            <a:r>
              <a:rPr lang="fr-CA" sz="2400" b="1" dirty="0"/>
              <a:t>2023</a:t>
            </a:r>
            <a:r>
              <a:rPr lang="fr-CA" sz="2400" dirty="0"/>
              <a:t>: </a:t>
            </a:r>
            <a:r>
              <a:rPr lang="fr-CA" sz="2400" dirty="0" err="1"/>
              <a:t>Signatory</a:t>
            </a:r>
            <a:r>
              <a:rPr lang="fr-CA" sz="2400" dirty="0"/>
              <a:t> of the open </a:t>
            </a:r>
            <a:r>
              <a:rPr lang="fr-CA" sz="2400" dirty="0" err="1"/>
              <a:t>letter</a:t>
            </a:r>
            <a:r>
              <a:rPr lang="fr-CA" sz="2400" dirty="0"/>
              <a:t> </a:t>
            </a:r>
            <a:r>
              <a:rPr lang="fr-CA" sz="2400" i="1" dirty="0"/>
              <a:t>Pause Giant AI </a:t>
            </a:r>
            <a:r>
              <a:rPr lang="fr-CA" sz="2400" i="1" dirty="0" err="1"/>
              <a:t>Experiments</a:t>
            </a:r>
            <a:r>
              <a:rPr lang="fr-CA" sz="2400" dirty="0"/>
              <a:t> </a:t>
            </a:r>
            <a:r>
              <a:rPr lang="fr-CA" sz="2400" dirty="0" err="1"/>
              <a:t>alongside</a:t>
            </a:r>
            <a:r>
              <a:rPr lang="fr-CA" sz="2400" dirty="0"/>
              <a:t> more </a:t>
            </a:r>
            <a:r>
              <a:rPr lang="fr-CA" sz="2400" dirty="0" err="1"/>
              <a:t>than</a:t>
            </a:r>
            <a:r>
              <a:rPr lang="fr-CA" sz="2400" dirty="0"/>
              <a:t> 30,000 people, </a:t>
            </a:r>
            <a:r>
              <a:rPr lang="fr-CA" sz="2400" dirty="0" err="1"/>
              <a:t>including</a:t>
            </a:r>
            <a:r>
              <a:rPr lang="fr-CA" sz="2400" dirty="0"/>
              <a:t> </a:t>
            </a:r>
            <a:r>
              <a:rPr lang="fr-CA" sz="2400" dirty="0" err="1"/>
              <a:t>Yoshua</a:t>
            </a:r>
            <a:r>
              <a:rPr lang="fr-CA" sz="2400" dirty="0"/>
              <a:t> Bengio and Stuart Russell.</a:t>
            </a:r>
          </a:p>
        </p:txBody>
      </p:sp>
      <p:sp>
        <p:nvSpPr>
          <p:cNvPr id="95" name="Google Shape;95;p17"/>
          <p:cNvSpPr txBox="1"/>
          <p:nvPr/>
        </p:nvSpPr>
        <p:spPr>
          <a:xfrm>
            <a:off x="13650" y="4804800"/>
            <a:ext cx="300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CA" sz="1000">
                <a:solidFill>
                  <a:schemeClr val="lt1"/>
                </a:solidFill>
                <a:latin typeface="Helvetica"/>
                <a:ea typeface="Helvetica"/>
                <a:cs typeface="Helvetica"/>
                <a:sym typeface="Helvetica"/>
              </a:rPr>
              <a:t>John Hopfield at Caltech in 1988</a:t>
            </a:r>
            <a:endParaRPr>
              <a:solidFill>
                <a:schemeClr val="lt1"/>
              </a:solidFill>
            </a:endParaRPr>
          </a:p>
        </p:txBody>
      </p:sp>
      <p:pic>
        <p:nvPicPr>
          <p:cNvPr id="96" name="Google Shape;96;p17"/>
          <p:cNvPicPr preferRelativeResize="0"/>
          <p:nvPr/>
        </p:nvPicPr>
        <p:blipFill>
          <a:blip r:embed="rId4">
            <a:alphaModFix/>
          </a:blip>
          <a:stretch>
            <a:fillRect/>
          </a:stretch>
        </p:blipFill>
        <p:spPr>
          <a:xfrm>
            <a:off x="5504380" y="3127575"/>
            <a:ext cx="129800" cy="127724"/>
          </a:xfrm>
          <a:prstGeom prst="rect">
            <a:avLst/>
          </a:prstGeom>
          <a:noFill/>
          <a:ln>
            <a:noFill/>
          </a:ln>
        </p:spPr>
      </p:pic>
      <p:pic>
        <p:nvPicPr>
          <p:cNvPr id="97" name="Google Shape;97;p17"/>
          <p:cNvPicPr preferRelativeResize="0"/>
          <p:nvPr/>
        </p:nvPicPr>
        <p:blipFill>
          <a:blip r:embed="rId4">
            <a:alphaModFix/>
          </a:blip>
          <a:stretch>
            <a:fillRect/>
          </a:stretch>
        </p:blipFill>
        <p:spPr>
          <a:xfrm>
            <a:off x="7923676" y="1938282"/>
            <a:ext cx="129800" cy="1277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8"/>
          <p:cNvPicPr preferRelativeResize="0"/>
          <p:nvPr/>
        </p:nvPicPr>
        <p:blipFill rotWithShape="1">
          <a:blip r:embed="rId3">
            <a:alphaModFix/>
          </a:blip>
          <a:srcRect l="1960" t="15202" b="1906"/>
          <a:stretch/>
        </p:blipFill>
        <p:spPr>
          <a:xfrm>
            <a:off x="13627" y="0"/>
            <a:ext cx="9116723" cy="5143500"/>
          </a:xfrm>
          <a:prstGeom prst="rect">
            <a:avLst/>
          </a:prstGeom>
          <a:noFill/>
          <a:ln>
            <a:noFill/>
          </a:ln>
        </p:spPr>
      </p:pic>
      <p:sp>
        <p:nvSpPr>
          <p:cNvPr id="103" name="Google Shape;103;p18"/>
          <p:cNvSpPr txBox="1"/>
          <p:nvPr/>
        </p:nvSpPr>
        <p:spPr>
          <a:xfrm>
            <a:off x="13650" y="4804800"/>
            <a:ext cx="300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CA" sz="1000">
                <a:solidFill>
                  <a:schemeClr val="lt1"/>
                </a:solidFill>
                <a:latin typeface="Helvetica"/>
                <a:ea typeface="Helvetica"/>
                <a:cs typeface="Helvetica"/>
                <a:sym typeface="Helvetica"/>
              </a:rPr>
              <a:t>John Hopfield at Caltech in 1988</a:t>
            </a:r>
            <a:endParaRPr>
              <a:solidFill>
                <a:schemeClr val="lt1"/>
              </a:solidFill>
            </a:endParaRPr>
          </a:p>
        </p:txBody>
      </p:sp>
      <p:grpSp>
        <p:nvGrpSpPr>
          <p:cNvPr id="5" name="Groupe 4">
            <a:extLst>
              <a:ext uri="{FF2B5EF4-FFF2-40B4-BE49-F238E27FC236}">
                <a16:creationId xmlns:a16="http://schemas.microsoft.com/office/drawing/2014/main" id="{40AD5E38-1752-0F67-62CC-DE8109EBC30C}"/>
              </a:ext>
            </a:extLst>
          </p:cNvPr>
          <p:cNvGrpSpPr/>
          <p:nvPr/>
        </p:nvGrpSpPr>
        <p:grpSpPr>
          <a:xfrm>
            <a:off x="6425119" y="1"/>
            <a:ext cx="2962329" cy="1157590"/>
            <a:chOff x="6762554" y="326433"/>
            <a:chExt cx="2436502" cy="953681"/>
          </a:xfrm>
        </p:grpSpPr>
        <p:pic>
          <p:nvPicPr>
            <p:cNvPr id="109" name="Google Shape;109;p18"/>
            <p:cNvPicPr preferRelativeResize="0"/>
            <p:nvPr/>
          </p:nvPicPr>
          <p:blipFill>
            <a:blip r:embed="rId4">
              <a:alphaModFix/>
            </a:blip>
            <a:srcRect b="56293"/>
            <a:stretch/>
          </p:blipFill>
          <p:spPr>
            <a:xfrm>
              <a:off x="6862864" y="326433"/>
              <a:ext cx="2235882" cy="852887"/>
            </a:xfrm>
            <a:prstGeom prst="rect">
              <a:avLst/>
            </a:prstGeom>
            <a:noFill/>
            <a:ln>
              <a:noFill/>
            </a:ln>
            <a:effectLst>
              <a:outerShdw blurRad="85725" dist="38100" dir="5400000" algn="bl" rotWithShape="0">
                <a:srgbClr val="000000">
                  <a:alpha val="50000"/>
                </a:srgbClr>
              </a:outerShdw>
            </a:effectLst>
          </p:spPr>
        </p:pic>
        <p:sp>
          <p:nvSpPr>
            <p:cNvPr id="110" name="Google Shape;110;p18"/>
            <p:cNvSpPr txBox="1"/>
            <p:nvPr/>
          </p:nvSpPr>
          <p:spPr>
            <a:xfrm>
              <a:off x="6762554" y="995714"/>
              <a:ext cx="2436502" cy="28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CA" sz="600" b="1" dirty="0" err="1">
                  <a:solidFill>
                    <a:schemeClr val="bg2">
                      <a:lumMod val="75000"/>
                    </a:schemeClr>
                  </a:solidFill>
                </a:rPr>
                <a:t>Advances</a:t>
              </a:r>
              <a:r>
                <a:rPr lang="fr-CA" sz="600" b="1" dirty="0">
                  <a:solidFill>
                    <a:schemeClr val="bg2">
                      <a:lumMod val="75000"/>
                    </a:schemeClr>
                  </a:solidFill>
                </a:rPr>
                <a:t> in neural information </a:t>
              </a:r>
              <a:r>
                <a:rPr lang="fr-CA" sz="600" b="1" dirty="0" err="1">
                  <a:solidFill>
                    <a:schemeClr val="bg2">
                      <a:lumMod val="75000"/>
                    </a:schemeClr>
                  </a:solidFill>
                </a:rPr>
                <a:t>processing</a:t>
              </a:r>
              <a:r>
                <a:rPr lang="fr-CA" sz="600" b="1" dirty="0">
                  <a:solidFill>
                    <a:schemeClr val="bg2">
                      <a:lumMod val="75000"/>
                    </a:schemeClr>
                  </a:solidFill>
                </a:rPr>
                <a:t> </a:t>
              </a:r>
              <a:r>
                <a:rPr lang="fr-CA" sz="600" b="1" dirty="0" err="1">
                  <a:solidFill>
                    <a:schemeClr val="bg2">
                      <a:lumMod val="75000"/>
                    </a:schemeClr>
                  </a:solidFill>
                </a:rPr>
                <a:t>systems</a:t>
              </a:r>
              <a:r>
                <a:rPr lang="fr-CA" sz="600" b="1" dirty="0">
                  <a:solidFill>
                    <a:schemeClr val="bg2">
                      <a:lumMod val="75000"/>
                    </a:schemeClr>
                  </a:solidFill>
                </a:rPr>
                <a:t>, 2016</a:t>
              </a:r>
              <a:endParaRPr b="1" dirty="0">
                <a:solidFill>
                  <a:schemeClr val="bg2">
                    <a:lumMod val="75000"/>
                  </a:schemeClr>
                </a:solidFill>
              </a:endParaRPr>
            </a:p>
          </p:txBody>
        </p:sp>
      </p:grpSp>
      <p:pic>
        <p:nvPicPr>
          <p:cNvPr id="2" name="Image 1">
            <a:extLst>
              <a:ext uri="{FF2B5EF4-FFF2-40B4-BE49-F238E27FC236}">
                <a16:creationId xmlns:a16="http://schemas.microsoft.com/office/drawing/2014/main" id="{2F7FDDDF-F547-23C5-824D-E168ABC93EBB}"/>
              </a:ext>
            </a:extLst>
          </p:cNvPr>
          <p:cNvPicPr>
            <a:picLocks noChangeAspect="1"/>
          </p:cNvPicPr>
          <p:nvPr/>
        </p:nvPicPr>
        <p:blipFill>
          <a:blip r:embed="rId5"/>
          <a:stretch>
            <a:fillRect/>
          </a:stretch>
        </p:blipFill>
        <p:spPr>
          <a:xfrm>
            <a:off x="3215410" y="0"/>
            <a:ext cx="2424455" cy="3282982"/>
          </a:xfrm>
          <a:prstGeom prst="rect">
            <a:avLst/>
          </a:prstGeom>
          <a:effectLst>
            <a:outerShdw blurRad="50800" dist="38100" dir="2700000" algn="tl" rotWithShape="0">
              <a:prstClr val="black">
                <a:alpha val="40000"/>
              </a:prstClr>
            </a:outerShdw>
          </a:effectLst>
        </p:spPr>
      </p:pic>
      <p:pic>
        <p:nvPicPr>
          <p:cNvPr id="104" name="Google Shape;104;p18"/>
          <p:cNvPicPr preferRelativeResize="0"/>
          <p:nvPr/>
        </p:nvPicPr>
        <p:blipFill>
          <a:blip r:embed="rId6">
            <a:alphaModFix/>
          </a:blip>
          <a:stretch>
            <a:fillRect/>
          </a:stretch>
        </p:blipFill>
        <p:spPr>
          <a:xfrm>
            <a:off x="3472508" y="401848"/>
            <a:ext cx="2662833" cy="3282982"/>
          </a:xfrm>
          <a:prstGeom prst="rect">
            <a:avLst/>
          </a:prstGeom>
          <a:noFill/>
          <a:ln>
            <a:noFill/>
          </a:ln>
          <a:effectLst>
            <a:outerShdw blurRad="85725" dist="38100" dir="5400000" algn="bl" rotWithShape="0">
              <a:srgbClr val="000000">
                <a:alpha val="50000"/>
              </a:srgbClr>
            </a:outerShdw>
          </a:effectLst>
        </p:spPr>
      </p:pic>
      <p:grpSp>
        <p:nvGrpSpPr>
          <p:cNvPr id="3" name="Groupe 2">
            <a:extLst>
              <a:ext uri="{FF2B5EF4-FFF2-40B4-BE49-F238E27FC236}">
                <a16:creationId xmlns:a16="http://schemas.microsoft.com/office/drawing/2014/main" id="{88C114FC-F981-4F9F-9F88-DBF4FBAE9440}"/>
              </a:ext>
            </a:extLst>
          </p:cNvPr>
          <p:cNvGrpSpPr/>
          <p:nvPr/>
        </p:nvGrpSpPr>
        <p:grpSpPr>
          <a:xfrm>
            <a:off x="3996845" y="787204"/>
            <a:ext cx="2789753" cy="3605644"/>
            <a:chOff x="4019468" y="932309"/>
            <a:chExt cx="2789753" cy="3605644"/>
          </a:xfrm>
        </p:grpSpPr>
        <p:pic>
          <p:nvPicPr>
            <p:cNvPr id="105" name="Google Shape;105;p18"/>
            <p:cNvPicPr preferRelativeResize="0"/>
            <p:nvPr/>
          </p:nvPicPr>
          <p:blipFill>
            <a:blip r:embed="rId7">
              <a:alphaModFix/>
            </a:blip>
            <a:stretch>
              <a:fillRect/>
            </a:stretch>
          </p:blipFill>
          <p:spPr>
            <a:xfrm>
              <a:off x="4019468" y="952600"/>
              <a:ext cx="2772181" cy="3585353"/>
            </a:xfrm>
            <a:prstGeom prst="rect">
              <a:avLst/>
            </a:prstGeom>
            <a:noFill/>
            <a:ln>
              <a:noFill/>
            </a:ln>
            <a:effectLst>
              <a:outerShdw blurRad="57150" dist="19050" dir="5400000" algn="bl" rotWithShape="0">
                <a:srgbClr val="000000">
                  <a:alpha val="50000"/>
                </a:srgbClr>
              </a:outerShdw>
            </a:effectLst>
          </p:spPr>
        </p:pic>
        <p:pic>
          <p:nvPicPr>
            <p:cNvPr id="111" name="Google Shape;111;p18"/>
            <p:cNvPicPr preferRelativeResize="0"/>
            <p:nvPr/>
          </p:nvPicPr>
          <p:blipFill>
            <a:blip r:embed="rId8">
              <a:alphaModFix/>
            </a:blip>
            <a:stretch>
              <a:fillRect/>
            </a:stretch>
          </p:blipFill>
          <p:spPr>
            <a:xfrm>
              <a:off x="6537370" y="932309"/>
              <a:ext cx="271851" cy="258494"/>
            </a:xfrm>
            <a:prstGeom prst="rect">
              <a:avLst/>
            </a:prstGeom>
            <a:noFill/>
            <a:ln>
              <a:noFill/>
            </a:ln>
          </p:spPr>
        </p:pic>
      </p:grpSp>
      <p:grpSp>
        <p:nvGrpSpPr>
          <p:cNvPr id="4" name="Groupe 3">
            <a:extLst>
              <a:ext uri="{FF2B5EF4-FFF2-40B4-BE49-F238E27FC236}">
                <a16:creationId xmlns:a16="http://schemas.microsoft.com/office/drawing/2014/main" id="{22EEE22C-CE5A-1CDB-A31C-4A94E430D299}"/>
              </a:ext>
            </a:extLst>
          </p:cNvPr>
          <p:cNvGrpSpPr/>
          <p:nvPr/>
        </p:nvGrpSpPr>
        <p:grpSpPr>
          <a:xfrm>
            <a:off x="4572000" y="1293703"/>
            <a:ext cx="3041799" cy="3605644"/>
            <a:chOff x="4572000" y="1293703"/>
            <a:chExt cx="3041799" cy="3605644"/>
          </a:xfrm>
        </p:grpSpPr>
        <p:pic>
          <p:nvPicPr>
            <p:cNvPr id="106" name="Google Shape;106;p18"/>
            <p:cNvPicPr preferRelativeResize="0"/>
            <p:nvPr/>
          </p:nvPicPr>
          <p:blipFill>
            <a:blip r:embed="rId9">
              <a:alphaModFix/>
            </a:blip>
            <a:stretch>
              <a:fillRect/>
            </a:stretch>
          </p:blipFill>
          <p:spPr>
            <a:xfrm>
              <a:off x="4572000" y="1293703"/>
              <a:ext cx="3041799" cy="3605644"/>
            </a:xfrm>
            <a:prstGeom prst="rect">
              <a:avLst/>
            </a:prstGeom>
            <a:noFill/>
            <a:ln>
              <a:noFill/>
            </a:ln>
            <a:effectLst>
              <a:outerShdw blurRad="57150" dist="19050" dir="5400000" algn="bl" rotWithShape="0">
                <a:srgbClr val="000000">
                  <a:alpha val="50000"/>
                </a:srgbClr>
              </a:outerShdw>
            </a:effectLst>
          </p:spPr>
        </p:pic>
        <p:pic>
          <p:nvPicPr>
            <p:cNvPr id="112" name="Google Shape;112;p18"/>
            <p:cNvPicPr preferRelativeResize="0"/>
            <p:nvPr/>
          </p:nvPicPr>
          <p:blipFill>
            <a:blip r:embed="rId8">
              <a:alphaModFix/>
            </a:blip>
            <a:stretch>
              <a:fillRect/>
            </a:stretch>
          </p:blipFill>
          <p:spPr>
            <a:xfrm>
              <a:off x="7293363" y="1293703"/>
              <a:ext cx="292863" cy="284400"/>
            </a:xfrm>
            <a:prstGeom prst="rect">
              <a:avLst/>
            </a:prstGeom>
            <a:noFill/>
            <a:ln>
              <a:noFill/>
            </a:ln>
          </p:spPr>
        </p:pic>
      </p:grpSp>
      <p:pic>
        <p:nvPicPr>
          <p:cNvPr id="108" name="Google Shape;108;p18"/>
          <p:cNvPicPr preferRelativeResize="0"/>
          <p:nvPr/>
        </p:nvPicPr>
        <p:blipFill>
          <a:blip r:embed="rId10">
            <a:alphaModFix/>
          </a:blip>
          <a:stretch>
            <a:fillRect/>
          </a:stretch>
        </p:blipFill>
        <p:spPr>
          <a:xfrm>
            <a:off x="5099055" y="1779690"/>
            <a:ext cx="2660841" cy="3327331"/>
          </a:xfrm>
          <a:prstGeom prst="rect">
            <a:avLst/>
          </a:prstGeom>
          <a:noFill/>
          <a:ln>
            <a:noFill/>
          </a:ln>
          <a:effectLst>
            <a:outerShdw blurRad="57150" dist="19050" dir="5400000" algn="bl" rotWithShape="0">
              <a:srgbClr val="000000">
                <a:alpha val="50000"/>
              </a:srgbClr>
            </a:outerShdw>
          </a:effectLst>
        </p:spPr>
      </p:pic>
      <p:pic>
        <p:nvPicPr>
          <p:cNvPr id="107" name="Google Shape;107;p18"/>
          <p:cNvPicPr preferRelativeResize="0"/>
          <p:nvPr/>
        </p:nvPicPr>
        <p:blipFill>
          <a:blip r:embed="rId11">
            <a:alphaModFix/>
          </a:blip>
          <a:stretch>
            <a:fillRect/>
          </a:stretch>
        </p:blipFill>
        <p:spPr>
          <a:xfrm>
            <a:off x="5939794" y="1779690"/>
            <a:ext cx="3000000" cy="3345627"/>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19"/>
          <p:cNvPicPr preferRelativeResize="0"/>
          <p:nvPr/>
        </p:nvPicPr>
        <p:blipFill>
          <a:blip r:embed="rId3">
            <a:alphaModFix/>
          </a:blip>
          <a:stretch>
            <a:fillRect/>
          </a:stretch>
        </p:blipFill>
        <p:spPr>
          <a:xfrm>
            <a:off x="1593900" y="0"/>
            <a:ext cx="7550096" cy="5143500"/>
          </a:xfrm>
          <a:prstGeom prst="rect">
            <a:avLst/>
          </a:prstGeom>
          <a:noFill/>
          <a:ln>
            <a:noFill/>
          </a:ln>
        </p:spPr>
      </p:pic>
      <p:sp>
        <p:nvSpPr>
          <p:cNvPr id="118" name="Google Shape;118;p19"/>
          <p:cNvSpPr txBox="1"/>
          <p:nvPr/>
        </p:nvSpPr>
        <p:spPr>
          <a:xfrm>
            <a:off x="0" y="0"/>
            <a:ext cx="6718500" cy="657073"/>
          </a:xfrm>
          <a:prstGeom prst="rect">
            <a:avLst/>
          </a:prstGeom>
          <a:noFill/>
          <a:ln>
            <a:noFill/>
          </a:ln>
        </p:spPr>
        <p:txBody>
          <a:bodyPr spcFirstLastPara="1" wrap="square" lIns="91425" tIns="91425" rIns="91425" bIns="91425" anchor="t" anchorCtr="0">
            <a:spAutoFit/>
          </a:bodyPr>
          <a:lstStyle/>
          <a:p>
            <a:pPr lvl="0">
              <a:lnSpc>
                <a:spcPct val="115000"/>
              </a:lnSpc>
              <a:spcAft>
                <a:spcPts val="1200"/>
              </a:spcAft>
            </a:pPr>
            <a:r>
              <a:rPr lang="fr-CA" sz="1800" b="1" dirty="0"/>
              <a:t>Geoffrey Everest Hinton</a:t>
            </a:r>
            <a:r>
              <a:rPr lang="fr-CA" sz="1800" dirty="0"/>
              <a:t> </a:t>
            </a:r>
            <a:r>
              <a:rPr lang="fr-CA" sz="1200" dirty="0"/>
              <a:t>(</a:t>
            </a:r>
            <a:r>
              <a:rPr lang="fr-CA" sz="1200" dirty="0" err="1"/>
              <a:t>born</a:t>
            </a:r>
            <a:r>
              <a:rPr lang="fr-CA" sz="1200" dirty="0"/>
              <a:t> </a:t>
            </a:r>
            <a:r>
              <a:rPr lang="fr-CA" sz="1200" dirty="0" err="1"/>
              <a:t>December</a:t>
            </a:r>
            <a:r>
              <a:rPr lang="fr-CA" sz="1200" dirty="0"/>
              <a:t> 6, 1947, Wimbledon, United </a:t>
            </a:r>
            <a:r>
              <a:rPr lang="fr-CA" sz="1200" dirty="0" err="1"/>
              <a:t>Kingdom</a:t>
            </a:r>
            <a:r>
              <a:rPr lang="fr-CA" sz="1200" dirty="0"/>
              <a:t>)</a:t>
            </a:r>
            <a:endParaRPr sz="1200" dirty="0"/>
          </a:p>
        </p:txBody>
      </p:sp>
      <p:sp>
        <p:nvSpPr>
          <p:cNvPr id="119" name="Google Shape;119;p19"/>
          <p:cNvSpPr txBox="1">
            <a:spLocks noGrp="1"/>
          </p:cNvSpPr>
          <p:nvPr>
            <p:ph type="body" idx="1"/>
          </p:nvPr>
        </p:nvSpPr>
        <p:spPr>
          <a:xfrm>
            <a:off x="287850" y="803850"/>
            <a:ext cx="5730000" cy="4165800"/>
          </a:xfrm>
          <a:prstGeom prst="rect">
            <a:avLst/>
          </a:prstGeom>
        </p:spPr>
        <p:txBody>
          <a:bodyPr spcFirstLastPara="1" wrap="square" lIns="91425" tIns="91425" rIns="91425" bIns="91425" anchor="t" anchorCtr="0">
            <a:noAutofit/>
          </a:bodyPr>
          <a:lstStyle/>
          <a:p>
            <a:r>
              <a:rPr lang="en-CA" sz="1200" b="1" noProof="0"/>
              <a:t>1970</a:t>
            </a:r>
            <a:r>
              <a:rPr lang="en-CA" sz="1200" noProof="0"/>
              <a:t>: Earned a BA in experimental psychology from King’s College, University of Cambridge, after exploring several disciplines (natural sciences, art history, philosophy).</a:t>
            </a:r>
          </a:p>
          <a:p>
            <a:r>
              <a:rPr lang="en-CA" sz="1200" b="1" noProof="0" dirty="0"/>
              <a:t>1978</a:t>
            </a:r>
            <a:r>
              <a:rPr lang="en-CA" sz="1200" noProof="0" dirty="0"/>
              <a:t>: PhD in artificial intelligence from the University of Edinburgh.</a:t>
            </a:r>
          </a:p>
          <a:p>
            <a:r>
              <a:rPr lang="en-CA" sz="1200" b="1" noProof="0" dirty="0"/>
              <a:t>1978–1987</a:t>
            </a:r>
            <a:r>
              <a:rPr lang="en-CA" sz="1200" noProof="0" dirty="0"/>
              <a:t>: Worked at the University of Sussex and at the UK Medical Research Council’s Applied Psychology Unit, then at the University of California, San Diego, and later at Carnegie Mellon University in Pittsburgh.</a:t>
            </a:r>
          </a:p>
          <a:p>
            <a:r>
              <a:rPr lang="en-CA" sz="1200" b="1" noProof="0" dirty="0"/>
              <a:t>1980s–1990s</a:t>
            </a:r>
            <a:r>
              <a:rPr lang="en-CA" sz="1200" noProof="0" dirty="0"/>
              <a:t>: Collaborated with physicists Terrence Sejnowski and Conrad C. Galland.</a:t>
            </a:r>
          </a:p>
          <a:p>
            <a:r>
              <a:rPr lang="en-CA" sz="1200" b="1" noProof="0" dirty="0"/>
              <a:t>1987–present</a:t>
            </a:r>
            <a:r>
              <a:rPr lang="en-CA" sz="1200" noProof="0" dirty="0"/>
              <a:t>: Affiliated with the University of Toronto, currently professor emeritus in the Department of Computer Science.</a:t>
            </a:r>
          </a:p>
          <a:p>
            <a:r>
              <a:rPr lang="en-CA" sz="1200" b="1" noProof="0" dirty="0"/>
              <a:t>2013</a:t>
            </a:r>
            <a:r>
              <a:rPr lang="en-CA" sz="1200" noProof="0" dirty="0"/>
              <a:t>: Joined Google after the acquisition of his company, </a:t>
            </a:r>
            <a:r>
              <a:rPr lang="en-CA" sz="1200" noProof="0" dirty="0" err="1"/>
              <a:t>DNNresearch</a:t>
            </a:r>
            <a:r>
              <a:rPr lang="en-CA" sz="1200" noProof="0" dirty="0"/>
              <a:t> Inc., while continuing his academic activities.</a:t>
            </a:r>
          </a:p>
          <a:p>
            <a:r>
              <a:rPr lang="en-CA" sz="1200" b="1" noProof="0" dirty="0"/>
              <a:t>2018</a:t>
            </a:r>
            <a:r>
              <a:rPr lang="en-CA" sz="1200" noProof="0" dirty="0"/>
              <a:t>: Received the Turing Award with Yoshua Bengio and Yann LeCun for contributions to deep learning.</a:t>
            </a:r>
          </a:p>
          <a:p>
            <a:r>
              <a:rPr lang="en-CA" sz="1200" b="1" noProof="0" dirty="0"/>
              <a:t>2023</a:t>
            </a:r>
            <a:r>
              <a:rPr lang="en-CA" sz="1200" noProof="0" dirty="0"/>
              <a:t>: Resigned from Google to speak freely about the risks of AI.</a:t>
            </a:r>
          </a:p>
        </p:txBody>
      </p:sp>
      <p:sp>
        <p:nvSpPr>
          <p:cNvPr id="120" name="Google Shape;120;p19"/>
          <p:cNvSpPr txBox="1"/>
          <p:nvPr/>
        </p:nvSpPr>
        <p:spPr>
          <a:xfrm>
            <a:off x="5413525" y="4804800"/>
            <a:ext cx="300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CA" sz="1000" b="1">
                <a:solidFill>
                  <a:srgbClr val="FFFFFF"/>
                </a:solidFill>
                <a:latin typeface="Helvetica"/>
                <a:ea typeface="Helvetica"/>
                <a:cs typeface="Helvetica"/>
                <a:sym typeface="Helvetica"/>
              </a:rPr>
              <a:t>Goeffrey Hinton dans les années 1980</a:t>
            </a:r>
            <a:endParaRPr sz="1000" b="1">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0"/>
          <p:cNvPicPr preferRelativeResize="0"/>
          <p:nvPr/>
        </p:nvPicPr>
        <p:blipFill>
          <a:blip r:embed="rId3">
            <a:alphaModFix/>
          </a:blip>
          <a:stretch>
            <a:fillRect/>
          </a:stretch>
        </p:blipFill>
        <p:spPr>
          <a:xfrm>
            <a:off x="1593900" y="0"/>
            <a:ext cx="7550096" cy="5143500"/>
          </a:xfrm>
          <a:prstGeom prst="rect">
            <a:avLst/>
          </a:prstGeom>
          <a:noFill/>
          <a:ln>
            <a:noFill/>
          </a:ln>
        </p:spPr>
      </p:pic>
      <p:sp>
        <p:nvSpPr>
          <p:cNvPr id="133" name="Google Shape;133;p20"/>
          <p:cNvSpPr txBox="1"/>
          <p:nvPr/>
        </p:nvSpPr>
        <p:spPr>
          <a:xfrm>
            <a:off x="5413525" y="4804800"/>
            <a:ext cx="300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CA" sz="1000" b="1">
                <a:solidFill>
                  <a:srgbClr val="FFFFFF"/>
                </a:solidFill>
                <a:latin typeface="Helvetica"/>
                <a:ea typeface="Helvetica"/>
                <a:cs typeface="Helvetica"/>
                <a:sym typeface="Helvetica"/>
              </a:rPr>
              <a:t>Goeffrey Hinton dans les années 1980</a:t>
            </a:r>
            <a:endParaRPr sz="1000" b="1">
              <a:solidFill>
                <a:srgbClr val="FFFFFF"/>
              </a:solidFill>
            </a:endParaRPr>
          </a:p>
        </p:txBody>
      </p:sp>
      <p:grpSp>
        <p:nvGrpSpPr>
          <p:cNvPr id="2" name="Groupe 1">
            <a:extLst>
              <a:ext uri="{FF2B5EF4-FFF2-40B4-BE49-F238E27FC236}">
                <a16:creationId xmlns:a16="http://schemas.microsoft.com/office/drawing/2014/main" id="{0B6D3F07-3300-BBC9-6E67-0A3497CE6C72}"/>
              </a:ext>
            </a:extLst>
          </p:cNvPr>
          <p:cNvGrpSpPr/>
          <p:nvPr/>
        </p:nvGrpSpPr>
        <p:grpSpPr>
          <a:xfrm>
            <a:off x="102672" y="0"/>
            <a:ext cx="3094120" cy="3714939"/>
            <a:chOff x="102672" y="0"/>
            <a:chExt cx="3094120" cy="3714939"/>
          </a:xfrm>
        </p:grpSpPr>
        <p:pic>
          <p:nvPicPr>
            <p:cNvPr id="130" name="Google Shape;130;p20"/>
            <p:cNvPicPr preferRelativeResize="0"/>
            <p:nvPr/>
          </p:nvPicPr>
          <p:blipFill>
            <a:blip r:embed="rId4">
              <a:alphaModFix/>
            </a:blip>
            <a:stretch>
              <a:fillRect/>
            </a:stretch>
          </p:blipFill>
          <p:spPr>
            <a:xfrm>
              <a:off x="102672" y="0"/>
              <a:ext cx="3094120" cy="3714939"/>
            </a:xfrm>
            <a:prstGeom prst="rect">
              <a:avLst/>
            </a:prstGeom>
            <a:noFill/>
            <a:ln>
              <a:noFill/>
            </a:ln>
            <a:effectLst>
              <a:outerShdw blurRad="57150" dist="19050" dir="5400000" algn="bl" rotWithShape="0">
                <a:srgbClr val="000000">
                  <a:alpha val="50000"/>
                </a:srgbClr>
              </a:outerShdw>
            </a:effectLst>
          </p:spPr>
        </p:pic>
        <p:pic>
          <p:nvPicPr>
            <p:cNvPr id="134" name="Google Shape;134;p20"/>
            <p:cNvPicPr preferRelativeResize="0"/>
            <p:nvPr/>
          </p:nvPicPr>
          <p:blipFill>
            <a:blip r:embed="rId5">
              <a:alphaModFix/>
            </a:blip>
            <a:stretch>
              <a:fillRect/>
            </a:stretch>
          </p:blipFill>
          <p:spPr>
            <a:xfrm>
              <a:off x="2942618" y="30210"/>
              <a:ext cx="254174" cy="256756"/>
            </a:xfrm>
            <a:prstGeom prst="rect">
              <a:avLst/>
            </a:prstGeom>
            <a:noFill/>
            <a:ln>
              <a:noFill/>
            </a:ln>
          </p:spPr>
        </p:pic>
      </p:grpSp>
      <p:grpSp>
        <p:nvGrpSpPr>
          <p:cNvPr id="3" name="Groupe 2">
            <a:extLst>
              <a:ext uri="{FF2B5EF4-FFF2-40B4-BE49-F238E27FC236}">
                <a16:creationId xmlns:a16="http://schemas.microsoft.com/office/drawing/2014/main" id="{90AD4521-52E7-B3CE-7148-238DEBC507C9}"/>
              </a:ext>
            </a:extLst>
          </p:cNvPr>
          <p:cNvGrpSpPr/>
          <p:nvPr/>
        </p:nvGrpSpPr>
        <p:grpSpPr>
          <a:xfrm>
            <a:off x="408057" y="587778"/>
            <a:ext cx="2876969" cy="3619435"/>
            <a:chOff x="408057" y="587778"/>
            <a:chExt cx="2876969" cy="3619435"/>
          </a:xfrm>
        </p:grpSpPr>
        <p:pic>
          <p:nvPicPr>
            <p:cNvPr id="132" name="Google Shape;132;p20"/>
            <p:cNvPicPr preferRelativeResize="0"/>
            <p:nvPr/>
          </p:nvPicPr>
          <p:blipFill>
            <a:blip r:embed="rId6">
              <a:alphaModFix/>
            </a:blip>
            <a:stretch>
              <a:fillRect/>
            </a:stretch>
          </p:blipFill>
          <p:spPr>
            <a:xfrm>
              <a:off x="408057" y="587778"/>
              <a:ext cx="2876969" cy="3619435"/>
            </a:xfrm>
            <a:prstGeom prst="rect">
              <a:avLst/>
            </a:prstGeom>
            <a:noFill/>
            <a:ln>
              <a:noFill/>
            </a:ln>
            <a:effectLst>
              <a:outerShdw blurRad="57150" dist="19050" dir="5400000" algn="bl" rotWithShape="0">
                <a:srgbClr val="000000">
                  <a:alpha val="50000"/>
                </a:srgbClr>
              </a:outerShdw>
            </a:effectLst>
          </p:spPr>
        </p:pic>
        <p:pic>
          <p:nvPicPr>
            <p:cNvPr id="135" name="Google Shape;135;p20"/>
            <p:cNvPicPr preferRelativeResize="0"/>
            <p:nvPr/>
          </p:nvPicPr>
          <p:blipFill>
            <a:blip r:embed="rId5">
              <a:alphaModFix/>
            </a:blip>
            <a:stretch>
              <a:fillRect/>
            </a:stretch>
          </p:blipFill>
          <p:spPr>
            <a:xfrm>
              <a:off x="3019107" y="587778"/>
              <a:ext cx="254174" cy="256756"/>
            </a:xfrm>
            <a:prstGeom prst="rect">
              <a:avLst/>
            </a:prstGeom>
            <a:noFill/>
            <a:ln>
              <a:noFill/>
            </a:ln>
          </p:spPr>
        </p:pic>
      </p:grpSp>
      <p:pic>
        <p:nvPicPr>
          <p:cNvPr id="129" name="Google Shape;129;p20"/>
          <p:cNvPicPr preferRelativeResize="0"/>
          <p:nvPr/>
        </p:nvPicPr>
        <p:blipFill>
          <a:blip r:embed="rId7">
            <a:alphaModFix/>
          </a:blip>
          <a:stretch>
            <a:fillRect/>
          </a:stretch>
        </p:blipFill>
        <p:spPr>
          <a:xfrm>
            <a:off x="730475" y="1272024"/>
            <a:ext cx="3147831" cy="3809784"/>
          </a:xfrm>
          <a:prstGeom prst="rect">
            <a:avLst/>
          </a:prstGeom>
          <a:noFill/>
          <a:ln>
            <a:noFill/>
          </a:ln>
          <a:effectLst>
            <a:outerShdw blurRad="57150" dist="19050" dir="5400000" algn="bl" rotWithShape="0">
              <a:srgbClr val="000000">
                <a:alpha val="50000"/>
              </a:srgbClr>
            </a:outerShdw>
          </a:effectLst>
        </p:spPr>
      </p:pic>
      <p:pic>
        <p:nvPicPr>
          <p:cNvPr id="131" name="Google Shape;131;p20"/>
          <p:cNvPicPr preferRelativeResize="0"/>
          <p:nvPr/>
        </p:nvPicPr>
        <p:blipFill>
          <a:blip r:embed="rId8">
            <a:alphaModFix/>
          </a:blip>
          <a:stretch>
            <a:fillRect/>
          </a:stretch>
        </p:blipFill>
        <p:spPr>
          <a:xfrm>
            <a:off x="1904930" y="9807"/>
            <a:ext cx="3094120" cy="4142429"/>
          </a:xfrm>
          <a:prstGeom prst="rect">
            <a:avLst/>
          </a:prstGeom>
          <a:noFill/>
          <a:ln>
            <a:noFill/>
          </a:ln>
          <a:effectLst>
            <a:outerShdw blurRad="85725" dist="38100" dir="5400000" algn="bl" rotWithShape="0">
              <a:srgbClr val="000000">
                <a:alpha val="50000"/>
              </a:srgbClr>
            </a:outerShdw>
          </a:effectLst>
        </p:spPr>
      </p:pic>
      <p:pic>
        <p:nvPicPr>
          <p:cNvPr id="127" name="Google Shape;127;p20"/>
          <p:cNvPicPr preferRelativeResize="0"/>
          <p:nvPr/>
        </p:nvPicPr>
        <p:blipFill>
          <a:blip r:embed="rId9">
            <a:alphaModFix/>
          </a:blip>
          <a:stretch>
            <a:fillRect/>
          </a:stretch>
        </p:blipFill>
        <p:spPr>
          <a:xfrm>
            <a:off x="2287061" y="603300"/>
            <a:ext cx="3147831" cy="4136714"/>
          </a:xfrm>
          <a:prstGeom prst="rect">
            <a:avLst/>
          </a:prstGeom>
          <a:noFill/>
          <a:ln>
            <a:noFill/>
          </a:ln>
          <a:effectLst>
            <a:outerShdw blurRad="85725" dist="38100" dir="5400000" algn="bl" rotWithShape="0">
              <a:srgbClr val="000000">
                <a:alpha val="50000"/>
              </a:srgbClr>
            </a:outerShdw>
          </a:effectLst>
        </p:spPr>
      </p:pic>
      <p:pic>
        <p:nvPicPr>
          <p:cNvPr id="128" name="Google Shape;128;p20"/>
          <p:cNvPicPr preferRelativeResize="0"/>
          <p:nvPr/>
        </p:nvPicPr>
        <p:blipFill>
          <a:blip r:embed="rId10">
            <a:alphaModFix/>
          </a:blip>
          <a:stretch>
            <a:fillRect/>
          </a:stretch>
        </p:blipFill>
        <p:spPr>
          <a:xfrm>
            <a:off x="2655508" y="1037160"/>
            <a:ext cx="3067656" cy="3838777"/>
          </a:xfrm>
          <a:prstGeom prst="rect">
            <a:avLst/>
          </a:prstGeom>
          <a:noFill/>
          <a:ln>
            <a:noFill/>
          </a:ln>
          <a:effectLst>
            <a:outerShdw blurRad="57150" dist="19050" dir="5400000" algn="bl" rotWithShape="0">
              <a:srgbClr val="000000">
                <a:alpha val="50000"/>
              </a:srgbClr>
            </a:outerShdw>
          </a:effectLst>
        </p:spPr>
      </p:pic>
      <p:pic>
        <p:nvPicPr>
          <p:cNvPr id="126" name="Google Shape;126;p20"/>
          <p:cNvPicPr preferRelativeResize="0"/>
          <p:nvPr/>
        </p:nvPicPr>
        <p:blipFill>
          <a:blip r:embed="rId11">
            <a:alphaModFix/>
          </a:blip>
          <a:stretch>
            <a:fillRect/>
          </a:stretch>
        </p:blipFill>
        <p:spPr>
          <a:xfrm>
            <a:off x="2956714" y="1353127"/>
            <a:ext cx="2846625" cy="3538332"/>
          </a:xfrm>
          <a:prstGeom prst="rect">
            <a:avLst/>
          </a:prstGeom>
          <a:noFill/>
          <a:ln>
            <a:noFill/>
          </a:ln>
          <a:effectLst>
            <a:outerShdw blurRad="85725" dist="3810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01">
          <a:extLst>
            <a:ext uri="{FF2B5EF4-FFF2-40B4-BE49-F238E27FC236}">
              <a16:creationId xmlns:a16="http://schemas.microsoft.com/office/drawing/2014/main" id="{310337FB-C28F-ED39-3128-061F3B0EAFB4}"/>
            </a:ext>
          </a:extLst>
        </p:cNvPr>
        <p:cNvGrpSpPr/>
        <p:nvPr/>
      </p:nvGrpSpPr>
      <p:grpSpPr>
        <a:xfrm>
          <a:off x="0" y="0"/>
          <a:ext cx="0" cy="0"/>
          <a:chOff x="0" y="0"/>
          <a:chExt cx="0" cy="0"/>
        </a:xfrm>
      </p:grpSpPr>
      <p:grpSp>
        <p:nvGrpSpPr>
          <p:cNvPr id="3" name="Groupe 2">
            <a:extLst>
              <a:ext uri="{FF2B5EF4-FFF2-40B4-BE49-F238E27FC236}">
                <a16:creationId xmlns:a16="http://schemas.microsoft.com/office/drawing/2014/main" id="{7594B51C-754F-FD30-E2DC-917EDBE9A799}"/>
              </a:ext>
            </a:extLst>
          </p:cNvPr>
          <p:cNvGrpSpPr/>
          <p:nvPr/>
        </p:nvGrpSpPr>
        <p:grpSpPr>
          <a:xfrm>
            <a:off x="783208" y="1216575"/>
            <a:ext cx="2789753" cy="3605644"/>
            <a:chOff x="4019468" y="932309"/>
            <a:chExt cx="2789753" cy="3605644"/>
          </a:xfrm>
        </p:grpSpPr>
        <p:pic>
          <p:nvPicPr>
            <p:cNvPr id="105" name="Google Shape;105;p18">
              <a:extLst>
                <a:ext uri="{FF2B5EF4-FFF2-40B4-BE49-F238E27FC236}">
                  <a16:creationId xmlns:a16="http://schemas.microsoft.com/office/drawing/2014/main" id="{02EAE00A-A958-352D-C83E-98807A4761F5}"/>
                </a:ext>
              </a:extLst>
            </p:cNvPr>
            <p:cNvPicPr preferRelativeResize="0"/>
            <p:nvPr/>
          </p:nvPicPr>
          <p:blipFill>
            <a:blip r:embed="rId3">
              <a:alphaModFix/>
            </a:blip>
            <a:stretch>
              <a:fillRect/>
            </a:stretch>
          </p:blipFill>
          <p:spPr>
            <a:xfrm>
              <a:off x="4019468" y="952600"/>
              <a:ext cx="2772181" cy="3585353"/>
            </a:xfrm>
            <a:prstGeom prst="rect">
              <a:avLst/>
            </a:prstGeom>
            <a:noFill/>
            <a:ln>
              <a:noFill/>
            </a:ln>
            <a:effectLst>
              <a:outerShdw blurRad="57150" dist="19050" dir="5400000" algn="bl" rotWithShape="0">
                <a:srgbClr val="000000">
                  <a:alpha val="50000"/>
                </a:srgbClr>
              </a:outerShdw>
            </a:effectLst>
          </p:spPr>
        </p:pic>
        <p:pic>
          <p:nvPicPr>
            <p:cNvPr id="111" name="Google Shape;111;p18">
              <a:extLst>
                <a:ext uri="{FF2B5EF4-FFF2-40B4-BE49-F238E27FC236}">
                  <a16:creationId xmlns:a16="http://schemas.microsoft.com/office/drawing/2014/main" id="{2A1C0402-9467-123F-D030-5F6F986BD998}"/>
                </a:ext>
              </a:extLst>
            </p:cNvPr>
            <p:cNvPicPr preferRelativeResize="0"/>
            <p:nvPr/>
          </p:nvPicPr>
          <p:blipFill>
            <a:blip r:embed="rId4">
              <a:alphaModFix/>
            </a:blip>
            <a:stretch>
              <a:fillRect/>
            </a:stretch>
          </p:blipFill>
          <p:spPr>
            <a:xfrm>
              <a:off x="6537370" y="932309"/>
              <a:ext cx="271851" cy="258494"/>
            </a:xfrm>
            <a:prstGeom prst="rect">
              <a:avLst/>
            </a:prstGeom>
            <a:noFill/>
            <a:ln>
              <a:noFill/>
            </a:ln>
          </p:spPr>
        </p:pic>
      </p:grpSp>
      <p:grpSp>
        <p:nvGrpSpPr>
          <p:cNvPr id="4" name="Groupe 3">
            <a:extLst>
              <a:ext uri="{FF2B5EF4-FFF2-40B4-BE49-F238E27FC236}">
                <a16:creationId xmlns:a16="http://schemas.microsoft.com/office/drawing/2014/main" id="{C952634B-982D-D5AE-F66F-FFDD68749A1D}"/>
              </a:ext>
            </a:extLst>
          </p:cNvPr>
          <p:cNvGrpSpPr/>
          <p:nvPr/>
        </p:nvGrpSpPr>
        <p:grpSpPr>
          <a:xfrm>
            <a:off x="6611505" y="2453475"/>
            <a:ext cx="1749287" cy="2368745"/>
            <a:chOff x="4572000" y="1293703"/>
            <a:chExt cx="3041799" cy="3605644"/>
          </a:xfrm>
        </p:grpSpPr>
        <p:pic>
          <p:nvPicPr>
            <p:cNvPr id="106" name="Google Shape;106;p18">
              <a:extLst>
                <a:ext uri="{FF2B5EF4-FFF2-40B4-BE49-F238E27FC236}">
                  <a16:creationId xmlns:a16="http://schemas.microsoft.com/office/drawing/2014/main" id="{E2D1A21F-28A4-71B0-B655-06F813F2CCB5}"/>
                </a:ext>
              </a:extLst>
            </p:cNvPr>
            <p:cNvPicPr preferRelativeResize="0"/>
            <p:nvPr/>
          </p:nvPicPr>
          <p:blipFill>
            <a:blip r:embed="rId5">
              <a:alphaModFix/>
            </a:blip>
            <a:stretch>
              <a:fillRect/>
            </a:stretch>
          </p:blipFill>
          <p:spPr>
            <a:xfrm>
              <a:off x="4572000" y="1293703"/>
              <a:ext cx="3041799" cy="3605644"/>
            </a:xfrm>
            <a:prstGeom prst="rect">
              <a:avLst/>
            </a:prstGeom>
            <a:noFill/>
            <a:ln>
              <a:noFill/>
            </a:ln>
            <a:effectLst>
              <a:outerShdw blurRad="57150" dist="19050" dir="5400000" algn="bl" rotWithShape="0">
                <a:srgbClr val="000000">
                  <a:alpha val="50000"/>
                </a:srgbClr>
              </a:outerShdw>
            </a:effectLst>
          </p:spPr>
        </p:pic>
        <p:pic>
          <p:nvPicPr>
            <p:cNvPr id="112" name="Google Shape;112;p18">
              <a:extLst>
                <a:ext uri="{FF2B5EF4-FFF2-40B4-BE49-F238E27FC236}">
                  <a16:creationId xmlns:a16="http://schemas.microsoft.com/office/drawing/2014/main" id="{21016A16-B0E1-D05D-9E9F-C5C602D36979}"/>
                </a:ext>
              </a:extLst>
            </p:cNvPr>
            <p:cNvPicPr preferRelativeResize="0"/>
            <p:nvPr/>
          </p:nvPicPr>
          <p:blipFill>
            <a:blip r:embed="rId4">
              <a:alphaModFix/>
            </a:blip>
            <a:stretch>
              <a:fillRect/>
            </a:stretch>
          </p:blipFill>
          <p:spPr>
            <a:xfrm>
              <a:off x="7293363" y="1293703"/>
              <a:ext cx="292863" cy="284400"/>
            </a:xfrm>
            <a:prstGeom prst="rect">
              <a:avLst/>
            </a:prstGeom>
            <a:noFill/>
            <a:ln>
              <a:noFill/>
            </a:ln>
          </p:spPr>
        </p:pic>
      </p:grpSp>
      <p:pic>
        <p:nvPicPr>
          <p:cNvPr id="6" name="Google Shape;130;p20">
            <a:extLst>
              <a:ext uri="{FF2B5EF4-FFF2-40B4-BE49-F238E27FC236}">
                <a16:creationId xmlns:a16="http://schemas.microsoft.com/office/drawing/2014/main" id="{68E55266-6D96-32DF-385B-1D4742712E66}"/>
              </a:ext>
            </a:extLst>
          </p:cNvPr>
          <p:cNvPicPr preferRelativeResize="0"/>
          <p:nvPr/>
        </p:nvPicPr>
        <p:blipFill>
          <a:blip r:embed="rId6">
            <a:alphaModFix/>
          </a:blip>
          <a:stretch>
            <a:fillRect/>
          </a:stretch>
        </p:blipFill>
        <p:spPr>
          <a:xfrm>
            <a:off x="4174435" y="2453475"/>
            <a:ext cx="1749287" cy="2368744"/>
          </a:xfrm>
          <a:prstGeom prst="rect">
            <a:avLst/>
          </a:prstGeom>
          <a:noFill/>
          <a:ln>
            <a:noFill/>
          </a:ln>
          <a:effectLst>
            <a:outerShdw blurRad="57150" dist="19050" dir="5400000" algn="bl" rotWithShape="0">
              <a:srgbClr val="000000">
                <a:alpha val="50000"/>
              </a:srgbClr>
            </a:outerShdw>
          </a:effectLst>
        </p:spPr>
      </p:pic>
      <p:pic>
        <p:nvPicPr>
          <p:cNvPr id="8" name="Google Shape;112;p18">
            <a:extLst>
              <a:ext uri="{FF2B5EF4-FFF2-40B4-BE49-F238E27FC236}">
                <a16:creationId xmlns:a16="http://schemas.microsoft.com/office/drawing/2014/main" id="{5C513990-985D-7240-6FB2-774DCEA3E30B}"/>
              </a:ext>
            </a:extLst>
          </p:cNvPr>
          <p:cNvPicPr preferRelativeResize="0"/>
          <p:nvPr/>
        </p:nvPicPr>
        <p:blipFill>
          <a:blip r:embed="rId4">
            <a:alphaModFix/>
          </a:blip>
          <a:stretch>
            <a:fillRect/>
          </a:stretch>
        </p:blipFill>
        <p:spPr>
          <a:xfrm>
            <a:off x="5801608" y="2453475"/>
            <a:ext cx="160493" cy="186838"/>
          </a:xfrm>
          <a:prstGeom prst="rect">
            <a:avLst/>
          </a:prstGeom>
          <a:noFill/>
          <a:ln>
            <a:noFill/>
          </a:ln>
        </p:spPr>
      </p:pic>
      <p:sp>
        <p:nvSpPr>
          <p:cNvPr id="9" name="Google Shape;150;p22">
            <a:extLst>
              <a:ext uri="{FF2B5EF4-FFF2-40B4-BE49-F238E27FC236}">
                <a16:creationId xmlns:a16="http://schemas.microsoft.com/office/drawing/2014/main" id="{7D1F8750-0A90-F180-49D3-3F4B47877947}"/>
              </a:ext>
            </a:extLst>
          </p:cNvPr>
          <p:cNvSpPr txBox="1"/>
          <p:nvPr/>
        </p:nvSpPr>
        <p:spPr>
          <a:xfrm>
            <a:off x="655539" y="321281"/>
            <a:ext cx="3394500" cy="725766"/>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CA" sz="2400" b="1" dirty="0">
                <a:solidFill>
                  <a:schemeClr val="bg1"/>
                </a:solidFill>
                <a:latin typeface="Helvetica" pitchFamily="2" charset="0"/>
              </a:rPr>
              <a:t>Today’s focus</a:t>
            </a:r>
            <a:endParaRPr lang="en-CA" sz="2400" b="1" noProof="0" dirty="0">
              <a:solidFill>
                <a:schemeClr val="bg1"/>
              </a:solidFill>
              <a:latin typeface="Helvetica" pitchFamily="2" charset="0"/>
              <a:ea typeface="Helvetica"/>
              <a:cs typeface="Helvetica"/>
              <a:sym typeface="Helvetica"/>
            </a:endParaRPr>
          </a:p>
        </p:txBody>
      </p:sp>
      <p:sp>
        <p:nvSpPr>
          <p:cNvPr id="10" name="Google Shape;150;p22">
            <a:extLst>
              <a:ext uri="{FF2B5EF4-FFF2-40B4-BE49-F238E27FC236}">
                <a16:creationId xmlns:a16="http://schemas.microsoft.com/office/drawing/2014/main" id="{9C0B2D1B-9A76-6FEE-F2AD-C78B1F118962}"/>
              </a:ext>
            </a:extLst>
          </p:cNvPr>
          <p:cNvSpPr txBox="1"/>
          <p:nvPr/>
        </p:nvSpPr>
        <p:spPr>
          <a:xfrm>
            <a:off x="4104358" y="982939"/>
            <a:ext cx="4721590" cy="1036692"/>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CA" sz="1600" b="1" dirty="0">
                <a:solidFill>
                  <a:schemeClr val="bg1"/>
                </a:solidFill>
                <a:latin typeface="Helvetica" pitchFamily="2" charset="0"/>
              </a:rPr>
              <a:t>Tomorrow’s focus:</a:t>
            </a:r>
          </a:p>
          <a:p>
            <a:pPr lvl="0">
              <a:buClr>
                <a:schemeClr val="dk1"/>
              </a:buClr>
              <a:buSzPts val="1100"/>
            </a:pPr>
            <a:r>
              <a:rPr lang="en-CA" sz="1600" b="1" noProof="0" dirty="0">
                <a:solidFill>
                  <a:schemeClr val="bg1"/>
                </a:solidFill>
                <a:latin typeface="Helvetica" pitchFamily="2" charset="0"/>
                <a:ea typeface="Helvetica"/>
                <a:cs typeface="Helvetica"/>
                <a:sym typeface="Helvetica"/>
              </a:rPr>
              <a:t>Combining dynamical neural network models and </a:t>
            </a:r>
            <a:r>
              <a:rPr lang="en-CA" sz="1600" b="1" noProof="0" dirty="0" err="1">
                <a:solidFill>
                  <a:schemeClr val="bg1"/>
                </a:solidFill>
                <a:latin typeface="Helvetica" pitchFamily="2" charset="0"/>
                <a:ea typeface="Helvetica"/>
                <a:cs typeface="Helvetica"/>
                <a:sym typeface="Helvetica"/>
              </a:rPr>
              <a:t>connectomics</a:t>
            </a:r>
            <a:endParaRPr lang="en-CA" sz="1600" b="1" noProof="0" dirty="0">
              <a:solidFill>
                <a:schemeClr val="bg1"/>
              </a:solidFill>
              <a:latin typeface="Helvetica" pitchFamily="2" charset="0"/>
              <a:ea typeface="Helvetica"/>
              <a:cs typeface="Helvetica"/>
              <a:sym typeface="Helvetica"/>
            </a:endParaRPr>
          </a:p>
        </p:txBody>
      </p:sp>
    </p:spTree>
    <p:extLst>
      <p:ext uri="{BB962C8B-B14F-4D97-AF65-F5344CB8AC3E}">
        <p14:creationId xmlns:p14="http://schemas.microsoft.com/office/powerpoint/2010/main" val="1501147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p:nvPr/>
        </p:nvSpPr>
        <p:spPr>
          <a:xfrm>
            <a:off x="0" y="0"/>
            <a:ext cx="9144000" cy="5143500"/>
          </a:xfrm>
          <a:prstGeom prst="rect">
            <a:avLst/>
          </a:prstGeom>
          <a:solidFill>
            <a:srgbClr val="2021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7" name="Google Shape;147;p22"/>
          <p:cNvPicPr preferRelativeResize="0"/>
          <p:nvPr/>
        </p:nvPicPr>
        <p:blipFill rotWithShape="1">
          <a:blip r:embed="rId3">
            <a:alphaModFix/>
          </a:blip>
          <a:srcRect r="675"/>
          <a:stretch/>
        </p:blipFill>
        <p:spPr>
          <a:xfrm>
            <a:off x="3502300" y="0"/>
            <a:ext cx="5641701" cy="5143501"/>
          </a:xfrm>
          <a:prstGeom prst="rect">
            <a:avLst/>
          </a:prstGeom>
          <a:noFill/>
          <a:ln>
            <a:noFill/>
          </a:ln>
        </p:spPr>
      </p:pic>
      <p:sp>
        <p:nvSpPr>
          <p:cNvPr id="148" name="Google Shape;148;p22"/>
          <p:cNvSpPr txBox="1"/>
          <p:nvPr/>
        </p:nvSpPr>
        <p:spPr>
          <a:xfrm>
            <a:off x="6015600" y="4904400"/>
            <a:ext cx="3128400" cy="23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800" dirty="0">
                <a:solidFill>
                  <a:srgbClr val="CCCCCC"/>
                </a:solidFill>
              </a:rPr>
              <a:t>© Johan </a:t>
            </a:r>
            <a:r>
              <a:rPr lang="fr-CA" sz="800" dirty="0" err="1">
                <a:solidFill>
                  <a:srgbClr val="CCCCCC"/>
                </a:solidFill>
              </a:rPr>
              <a:t>Jarnestad</a:t>
            </a:r>
            <a:r>
              <a:rPr lang="fr-CA" sz="800" dirty="0">
                <a:solidFill>
                  <a:srgbClr val="CCCCCC"/>
                </a:solidFill>
              </a:rPr>
              <a:t>/The Royal </a:t>
            </a:r>
            <a:r>
              <a:rPr lang="fr-CA" sz="800" dirty="0" err="1">
                <a:solidFill>
                  <a:srgbClr val="CCCCCC"/>
                </a:solidFill>
              </a:rPr>
              <a:t>Swedish</a:t>
            </a:r>
            <a:r>
              <a:rPr lang="fr-CA" sz="800" dirty="0">
                <a:solidFill>
                  <a:srgbClr val="CCCCCC"/>
                </a:solidFill>
              </a:rPr>
              <a:t> </a:t>
            </a:r>
            <a:r>
              <a:rPr lang="fr-CA" sz="800" dirty="0" err="1">
                <a:solidFill>
                  <a:srgbClr val="CCCCCC"/>
                </a:solidFill>
              </a:rPr>
              <a:t>Academy</a:t>
            </a:r>
            <a:r>
              <a:rPr lang="fr-CA" sz="800" dirty="0">
                <a:solidFill>
                  <a:srgbClr val="CCCCCC"/>
                </a:solidFill>
              </a:rPr>
              <a:t> of Sciences</a:t>
            </a:r>
            <a:endParaRPr sz="800" dirty="0">
              <a:solidFill>
                <a:srgbClr val="CCCCCC"/>
              </a:solidFill>
            </a:endParaRPr>
          </a:p>
        </p:txBody>
      </p:sp>
      <p:pic>
        <p:nvPicPr>
          <p:cNvPr id="149" name="Google Shape;149;p22"/>
          <p:cNvPicPr preferRelativeResize="0"/>
          <p:nvPr/>
        </p:nvPicPr>
        <p:blipFill rotWithShape="1">
          <a:blip r:embed="rId3">
            <a:alphaModFix/>
          </a:blip>
          <a:srcRect r="73033" b="54122"/>
          <a:stretch/>
        </p:blipFill>
        <p:spPr>
          <a:xfrm>
            <a:off x="0" y="0"/>
            <a:ext cx="3502302" cy="5143501"/>
          </a:xfrm>
          <a:prstGeom prst="rect">
            <a:avLst/>
          </a:prstGeom>
          <a:noFill/>
          <a:ln>
            <a:noFill/>
          </a:ln>
        </p:spPr>
      </p:pic>
      <p:sp>
        <p:nvSpPr>
          <p:cNvPr id="150" name="Google Shape;150;p22"/>
          <p:cNvSpPr txBox="1"/>
          <p:nvPr/>
        </p:nvSpPr>
        <p:spPr>
          <a:xfrm>
            <a:off x="53901" y="2092449"/>
            <a:ext cx="3394500" cy="1083600"/>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CA" sz="2400" b="1" dirty="0">
                <a:solidFill>
                  <a:schemeClr val="bg1"/>
                </a:solidFill>
                <a:latin typeface="Helvetica" pitchFamily="2" charset="0"/>
              </a:rPr>
              <a:t>A</a:t>
            </a:r>
            <a:r>
              <a:rPr lang="en-CA" sz="2400" b="1" noProof="0" dirty="0" err="1">
                <a:solidFill>
                  <a:schemeClr val="bg1"/>
                </a:solidFill>
                <a:latin typeface="Helvetica" pitchFamily="2" charset="0"/>
              </a:rPr>
              <a:t>rtificial</a:t>
            </a:r>
            <a:r>
              <a:rPr lang="en-CA" sz="2400" b="1" noProof="0" dirty="0">
                <a:solidFill>
                  <a:schemeClr val="bg1"/>
                </a:solidFill>
                <a:latin typeface="Helvetica" pitchFamily="2" charset="0"/>
              </a:rPr>
              <a:t> neural networks</a:t>
            </a:r>
            <a:endParaRPr lang="en-CA" sz="2400" b="1" noProof="0" dirty="0">
              <a:solidFill>
                <a:schemeClr val="bg1"/>
              </a:solidFill>
              <a:latin typeface="Helvetica" pitchFamily="2" charset="0"/>
              <a:ea typeface="Helvetica"/>
              <a:cs typeface="Helvetica"/>
              <a:sym typeface="Helvetic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2664</TotalTime>
  <Words>2438</Words>
  <Application>Microsoft Macintosh PowerPoint</Application>
  <PresentationFormat>Affichage à l'écran (16:9)</PresentationFormat>
  <Paragraphs>216</Paragraphs>
  <Slides>37</Slides>
  <Notes>32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37</vt:i4>
      </vt:variant>
    </vt:vector>
  </HeadingPairs>
  <TitlesOfParts>
    <vt:vector size="42" baseType="lpstr">
      <vt:lpstr>Arial</vt:lpstr>
      <vt:lpstr>Helvetica</vt:lpstr>
      <vt:lpstr>Raleway</vt:lpstr>
      <vt:lpstr>Times New Roman</vt:lpstr>
      <vt:lpstr>Simple Light</vt:lpstr>
      <vt:lpstr>Concepts from Physics in Neuroscience</vt:lpstr>
      <vt:lpstr>The Nobel Prize in Physics 2024 2024-10-08</vt:lpstr>
      <vt:lpstr>Controversy</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Patrick Desrosiers</cp:lastModifiedBy>
  <cp:revision>32</cp:revision>
  <dcterms:modified xsi:type="dcterms:W3CDTF">2025-07-04T06:20:16Z</dcterms:modified>
</cp:coreProperties>
</file>